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2" r:id="rId4"/>
    <p:sldId id="258" r:id="rId5"/>
    <p:sldId id="263" r:id="rId6"/>
    <p:sldId id="259" r:id="rId7"/>
    <p:sldId id="264" r:id="rId8"/>
    <p:sldId id="260" r:id="rId9"/>
    <p:sldId id="271" r:id="rId10"/>
    <p:sldId id="265" r:id="rId11"/>
    <p:sldId id="261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83" autoAdjust="0"/>
  </p:normalViewPr>
  <p:slideViewPr>
    <p:cSldViewPr snapToGrid="0">
      <p:cViewPr varScale="1">
        <p:scale>
          <a:sx n="79" d="100"/>
          <a:sy n="79" d="100"/>
        </p:scale>
        <p:origin x="26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4A49F2-CAA9-4DDB-8E48-8A8CD6AC7F60}" type="doc">
      <dgm:prSet loTypeId="urn:microsoft.com/office/officeart/2005/8/layout/matrix3" loCatId="matrix" qsTypeId="urn:microsoft.com/office/officeart/2005/8/quickstyle/3d9" qsCatId="3D" csTypeId="urn:microsoft.com/office/officeart/2005/8/colors/accent3_5" csCatId="accent3" phldr="1"/>
      <dgm:spPr/>
      <dgm:t>
        <a:bodyPr/>
        <a:lstStyle/>
        <a:p>
          <a:endParaRPr lang="zh-CN" altLang="en-US"/>
        </a:p>
      </dgm:t>
    </dgm:pt>
    <dgm:pt modelId="{BEB11B30-97F1-423D-BF24-EB49C5DE4FA6}">
      <dgm:prSet phldrT="[文本]"/>
      <dgm:spPr/>
      <dgm:t>
        <a:bodyPr/>
        <a:lstStyle/>
        <a:p>
          <a:r>
            <a:rPr lang="zh-CN" altLang="en-US" b="1" dirty="0"/>
            <a:t>模块封装</a:t>
          </a:r>
        </a:p>
      </dgm:t>
    </dgm:pt>
    <dgm:pt modelId="{4C9BE1B2-3268-4A28-9D14-31026C8589FB}" type="sibTrans" cxnId="{E14F9C82-0B79-4C07-B475-22301DA08AF2}">
      <dgm:prSet/>
      <dgm:spPr/>
      <dgm:t>
        <a:bodyPr/>
        <a:lstStyle/>
        <a:p>
          <a:endParaRPr lang="zh-CN" altLang="en-US"/>
        </a:p>
      </dgm:t>
    </dgm:pt>
    <dgm:pt modelId="{27070857-8E67-42DB-94E0-6563B13263F7}" type="parTrans" cxnId="{E14F9C82-0B79-4C07-B475-22301DA08AF2}">
      <dgm:prSet/>
      <dgm:spPr/>
      <dgm:t>
        <a:bodyPr/>
        <a:lstStyle/>
        <a:p>
          <a:endParaRPr lang="zh-CN" altLang="en-US"/>
        </a:p>
      </dgm:t>
    </dgm:pt>
    <dgm:pt modelId="{4808183C-3EEA-4207-9916-753137C0FDEE}">
      <dgm:prSet phldrT="[文本]"/>
      <dgm:spPr/>
      <dgm:t>
        <a:bodyPr/>
        <a:lstStyle/>
        <a:p>
          <a:r>
            <a:rPr lang="zh-CN" altLang="en-US" b="1" dirty="0"/>
            <a:t>单一职责</a:t>
          </a:r>
        </a:p>
      </dgm:t>
    </dgm:pt>
    <dgm:pt modelId="{E54B5C3E-0B8D-4653-91E6-135DD2FD8C6C}" type="sibTrans" cxnId="{6AE6DEE6-8C34-4CAE-9B69-B637E1E90F06}">
      <dgm:prSet/>
      <dgm:spPr/>
      <dgm:t>
        <a:bodyPr/>
        <a:lstStyle/>
        <a:p>
          <a:endParaRPr lang="zh-CN" altLang="en-US"/>
        </a:p>
      </dgm:t>
    </dgm:pt>
    <dgm:pt modelId="{A1472913-C9A0-43B1-850B-FE461BD445C1}" type="parTrans" cxnId="{6AE6DEE6-8C34-4CAE-9B69-B637E1E90F06}">
      <dgm:prSet/>
      <dgm:spPr/>
      <dgm:t>
        <a:bodyPr/>
        <a:lstStyle/>
        <a:p>
          <a:endParaRPr lang="zh-CN" altLang="en-US"/>
        </a:p>
      </dgm:t>
    </dgm:pt>
    <dgm:pt modelId="{71532136-C247-4DA0-B784-3DB4CE76DE29}">
      <dgm:prSet phldrT="[文本]"/>
      <dgm:spPr/>
      <dgm:t>
        <a:bodyPr/>
        <a:lstStyle/>
        <a:p>
          <a:r>
            <a:rPr lang="zh-CN" altLang="en-US" b="1" i="0" dirty="0"/>
            <a:t>简单清晰</a:t>
          </a:r>
          <a:endParaRPr lang="zh-CN" altLang="en-US" dirty="0"/>
        </a:p>
      </dgm:t>
    </dgm:pt>
    <dgm:pt modelId="{CA36C326-3CA0-4FE2-A978-8B2877C5124E}" type="sibTrans" cxnId="{86A56C04-FB74-48D2-B42E-D1E32881363D}">
      <dgm:prSet/>
      <dgm:spPr/>
      <dgm:t>
        <a:bodyPr/>
        <a:lstStyle/>
        <a:p>
          <a:endParaRPr lang="zh-CN" altLang="en-US"/>
        </a:p>
      </dgm:t>
    </dgm:pt>
    <dgm:pt modelId="{86EB1FC3-647B-49AA-81F9-B9EE822677E7}" type="parTrans" cxnId="{86A56C04-FB74-48D2-B42E-D1E32881363D}">
      <dgm:prSet/>
      <dgm:spPr/>
      <dgm:t>
        <a:bodyPr/>
        <a:lstStyle/>
        <a:p>
          <a:endParaRPr lang="zh-CN" altLang="en-US"/>
        </a:p>
      </dgm:t>
    </dgm:pt>
    <dgm:pt modelId="{046B9A03-C484-4F6E-B5B7-21ED9F757AD9}">
      <dgm:prSet phldrT="[文本]" custT="1"/>
      <dgm:spPr/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1" i="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以终为始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4250CB8D-DEBC-436F-A658-5D3F8BA87296}" type="sibTrans" cxnId="{B5208013-D3E1-44BA-9EF7-B82719A87955}">
      <dgm:prSet/>
      <dgm:spPr/>
      <dgm:t>
        <a:bodyPr/>
        <a:lstStyle/>
        <a:p>
          <a:endParaRPr lang="zh-CN" altLang="en-US"/>
        </a:p>
      </dgm:t>
    </dgm:pt>
    <dgm:pt modelId="{DEE5C89C-38E7-4BFA-96C1-4FA1B24A3F42}" type="parTrans" cxnId="{B5208013-D3E1-44BA-9EF7-B82719A87955}">
      <dgm:prSet/>
      <dgm:spPr/>
      <dgm:t>
        <a:bodyPr/>
        <a:lstStyle/>
        <a:p>
          <a:endParaRPr lang="zh-CN" altLang="en-US"/>
        </a:p>
      </dgm:t>
    </dgm:pt>
    <dgm:pt modelId="{295C210F-9BE1-44CB-889F-C7E0A81BDE87}" type="pres">
      <dgm:prSet presAssocID="{BA4A49F2-CAA9-4DDB-8E48-8A8CD6AC7F60}" presName="matrix" presStyleCnt="0">
        <dgm:presLayoutVars>
          <dgm:chMax val="1"/>
          <dgm:dir/>
          <dgm:resizeHandles val="exact"/>
        </dgm:presLayoutVars>
      </dgm:prSet>
      <dgm:spPr/>
    </dgm:pt>
    <dgm:pt modelId="{21A38D5F-D09C-4600-AC4D-0E6ABC00535F}" type="pres">
      <dgm:prSet presAssocID="{BA4A49F2-CAA9-4DDB-8E48-8A8CD6AC7F60}" presName="diamond" presStyleLbl="bgShp" presStyleIdx="0" presStyleCnt="1"/>
      <dgm:spPr/>
    </dgm:pt>
    <dgm:pt modelId="{A05CFF63-D2D4-4D28-9FE3-C60C2481255F}" type="pres">
      <dgm:prSet presAssocID="{BA4A49F2-CAA9-4DDB-8E48-8A8CD6AC7F60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67DD6FE-2DEA-457E-B61F-DE1B9AC2A756}" type="pres">
      <dgm:prSet presAssocID="{BA4A49F2-CAA9-4DDB-8E48-8A8CD6AC7F60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91008BC-3050-4EA0-986D-3E4CD18788EA}" type="pres">
      <dgm:prSet presAssocID="{BA4A49F2-CAA9-4DDB-8E48-8A8CD6AC7F60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884FB94-F0EB-46D5-9A2E-73956BBEC6E5}" type="pres">
      <dgm:prSet presAssocID="{BA4A49F2-CAA9-4DDB-8E48-8A8CD6AC7F60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6A56C04-FB74-48D2-B42E-D1E32881363D}" srcId="{BA4A49F2-CAA9-4DDB-8E48-8A8CD6AC7F60}" destId="{71532136-C247-4DA0-B784-3DB4CE76DE29}" srcOrd="1" destOrd="0" parTransId="{86EB1FC3-647B-49AA-81F9-B9EE822677E7}" sibTransId="{CA36C326-3CA0-4FE2-A978-8B2877C5124E}"/>
    <dgm:cxn modelId="{B5208013-D3E1-44BA-9EF7-B82719A87955}" srcId="{BA4A49F2-CAA9-4DDB-8E48-8A8CD6AC7F60}" destId="{046B9A03-C484-4F6E-B5B7-21ED9F757AD9}" srcOrd="0" destOrd="0" parTransId="{DEE5C89C-38E7-4BFA-96C1-4FA1B24A3F42}" sibTransId="{4250CB8D-DEBC-436F-A658-5D3F8BA87296}"/>
    <dgm:cxn modelId="{E14F9C82-0B79-4C07-B475-22301DA08AF2}" srcId="{BA4A49F2-CAA9-4DDB-8E48-8A8CD6AC7F60}" destId="{BEB11B30-97F1-423D-BF24-EB49C5DE4FA6}" srcOrd="3" destOrd="0" parTransId="{27070857-8E67-42DB-94E0-6563B13263F7}" sibTransId="{4C9BE1B2-3268-4A28-9D14-31026C8589FB}"/>
    <dgm:cxn modelId="{AE3DD1AB-8D2B-4EE4-9872-3EF04301DE6A}" type="presOf" srcId="{BEB11B30-97F1-423D-BF24-EB49C5DE4FA6}" destId="{0884FB94-F0EB-46D5-9A2E-73956BBEC6E5}" srcOrd="0" destOrd="0" presId="urn:microsoft.com/office/officeart/2005/8/layout/matrix3"/>
    <dgm:cxn modelId="{8E4E9CB1-1F65-46C7-BCDC-4CDC30E0BCA2}" type="presOf" srcId="{4808183C-3EEA-4207-9916-753137C0FDEE}" destId="{C91008BC-3050-4EA0-986D-3E4CD18788EA}" srcOrd="0" destOrd="0" presId="urn:microsoft.com/office/officeart/2005/8/layout/matrix3"/>
    <dgm:cxn modelId="{24372FBF-6E56-4AEF-8F0F-83B2156A184C}" type="presOf" srcId="{046B9A03-C484-4F6E-B5B7-21ED9F757AD9}" destId="{A05CFF63-D2D4-4D28-9FE3-C60C2481255F}" srcOrd="0" destOrd="0" presId="urn:microsoft.com/office/officeart/2005/8/layout/matrix3"/>
    <dgm:cxn modelId="{7CA303D2-B555-4383-9E7A-6FAE9F7DE60B}" type="presOf" srcId="{71532136-C247-4DA0-B784-3DB4CE76DE29}" destId="{767DD6FE-2DEA-457E-B61F-DE1B9AC2A756}" srcOrd="0" destOrd="0" presId="urn:microsoft.com/office/officeart/2005/8/layout/matrix3"/>
    <dgm:cxn modelId="{0D8BF7D7-9AE8-4D4D-AE0A-0C6B6F5B4339}" type="presOf" srcId="{BA4A49F2-CAA9-4DDB-8E48-8A8CD6AC7F60}" destId="{295C210F-9BE1-44CB-889F-C7E0A81BDE87}" srcOrd="0" destOrd="0" presId="urn:microsoft.com/office/officeart/2005/8/layout/matrix3"/>
    <dgm:cxn modelId="{6AE6DEE6-8C34-4CAE-9B69-B637E1E90F06}" srcId="{BA4A49F2-CAA9-4DDB-8E48-8A8CD6AC7F60}" destId="{4808183C-3EEA-4207-9916-753137C0FDEE}" srcOrd="2" destOrd="0" parTransId="{A1472913-C9A0-43B1-850B-FE461BD445C1}" sibTransId="{E54B5C3E-0B8D-4653-91E6-135DD2FD8C6C}"/>
    <dgm:cxn modelId="{A2282200-A8E3-4EA7-A643-0959A5E70B1D}" type="presParOf" srcId="{295C210F-9BE1-44CB-889F-C7E0A81BDE87}" destId="{21A38D5F-D09C-4600-AC4D-0E6ABC00535F}" srcOrd="0" destOrd="0" presId="urn:microsoft.com/office/officeart/2005/8/layout/matrix3"/>
    <dgm:cxn modelId="{5DEB0275-85ED-4677-BA7B-F205E4B3669B}" type="presParOf" srcId="{295C210F-9BE1-44CB-889F-C7E0A81BDE87}" destId="{A05CFF63-D2D4-4D28-9FE3-C60C2481255F}" srcOrd="1" destOrd="0" presId="urn:microsoft.com/office/officeart/2005/8/layout/matrix3"/>
    <dgm:cxn modelId="{314E007B-AB59-4FB9-89BB-BEDBC8246602}" type="presParOf" srcId="{295C210F-9BE1-44CB-889F-C7E0A81BDE87}" destId="{767DD6FE-2DEA-457E-B61F-DE1B9AC2A756}" srcOrd="2" destOrd="0" presId="urn:microsoft.com/office/officeart/2005/8/layout/matrix3"/>
    <dgm:cxn modelId="{36D17270-7B09-41CC-BBDD-94162EFEFDC5}" type="presParOf" srcId="{295C210F-9BE1-44CB-889F-C7E0A81BDE87}" destId="{C91008BC-3050-4EA0-986D-3E4CD18788EA}" srcOrd="3" destOrd="0" presId="urn:microsoft.com/office/officeart/2005/8/layout/matrix3"/>
    <dgm:cxn modelId="{4D3B8E1F-8779-4825-B357-69E05B8130AB}" type="presParOf" srcId="{295C210F-9BE1-44CB-889F-C7E0A81BDE87}" destId="{0884FB94-F0EB-46D5-9A2E-73956BBEC6E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A38D5F-D09C-4600-AC4D-0E6ABC00535F}">
      <dsp:nvSpPr>
        <dsp:cNvPr id="0" name=""/>
        <dsp:cNvSpPr/>
      </dsp:nvSpPr>
      <dsp:spPr>
        <a:xfrm>
          <a:off x="1277093" y="0"/>
          <a:ext cx="4498654" cy="4498654"/>
        </a:xfrm>
        <a:prstGeom prst="diamond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5CFF63-D2D4-4D28-9FE3-C60C2481255F}">
      <dsp:nvSpPr>
        <dsp:cNvPr id="0" name=""/>
        <dsp:cNvSpPr/>
      </dsp:nvSpPr>
      <dsp:spPr>
        <a:xfrm>
          <a:off x="1704465" y="427372"/>
          <a:ext cx="1754475" cy="175447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  <a:sp3d extrusionH="28000" prstMaterial="matte"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1" i="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以终为始</a:t>
          </a:r>
        </a:p>
      </dsp:txBody>
      <dsp:txXfrm>
        <a:off x="1790111" y="513018"/>
        <a:ext cx="1583183" cy="1583183"/>
      </dsp:txXfrm>
    </dsp:sp>
    <dsp:sp modelId="{767DD6FE-2DEA-457E-B61F-DE1B9AC2A756}">
      <dsp:nvSpPr>
        <dsp:cNvPr id="0" name=""/>
        <dsp:cNvSpPr/>
      </dsp:nvSpPr>
      <dsp:spPr>
        <a:xfrm>
          <a:off x="3593900" y="427372"/>
          <a:ext cx="1754475" cy="175447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  <a:sp3d extrusionH="28000" prstMaterial="matte"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1" i="0" kern="1200" dirty="0"/>
            <a:t>简单清晰</a:t>
          </a:r>
          <a:endParaRPr lang="zh-CN" altLang="en-US" sz="4000" kern="1200" dirty="0"/>
        </a:p>
      </dsp:txBody>
      <dsp:txXfrm>
        <a:off x="3679546" y="513018"/>
        <a:ext cx="1583183" cy="1583183"/>
      </dsp:txXfrm>
    </dsp:sp>
    <dsp:sp modelId="{C91008BC-3050-4EA0-986D-3E4CD18788EA}">
      <dsp:nvSpPr>
        <dsp:cNvPr id="0" name=""/>
        <dsp:cNvSpPr/>
      </dsp:nvSpPr>
      <dsp:spPr>
        <a:xfrm>
          <a:off x="1704465" y="2316806"/>
          <a:ext cx="1754475" cy="175447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  <a:sp3d extrusionH="28000" prstMaterial="matte"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1" kern="1200" dirty="0"/>
            <a:t>单一职责</a:t>
          </a:r>
        </a:p>
      </dsp:txBody>
      <dsp:txXfrm>
        <a:off x="1790111" y="2402452"/>
        <a:ext cx="1583183" cy="1583183"/>
      </dsp:txXfrm>
    </dsp:sp>
    <dsp:sp modelId="{0884FB94-F0EB-46D5-9A2E-73956BBEC6E5}">
      <dsp:nvSpPr>
        <dsp:cNvPr id="0" name=""/>
        <dsp:cNvSpPr/>
      </dsp:nvSpPr>
      <dsp:spPr>
        <a:xfrm>
          <a:off x="3593900" y="2316806"/>
          <a:ext cx="1754475" cy="175447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  <a:sp3d extrusionH="28000" prstMaterial="matte"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1" kern="1200" dirty="0"/>
            <a:t>模块封装</a:t>
          </a:r>
        </a:p>
      </dsp:txBody>
      <dsp:txXfrm>
        <a:off x="3679546" y="2402452"/>
        <a:ext cx="1583183" cy="15831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A65AA-4AB1-48CF-B97E-36DBC1F3CA5F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E0D7D-BE11-42E6-A2EC-C09C43AA16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375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E0D7D-BE11-42E6-A2EC-C09C43AA168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997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E0D7D-BE11-42E6-A2EC-C09C43AA168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860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E0D7D-BE11-42E6-A2EC-C09C43AA168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371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E0D7D-BE11-42E6-A2EC-C09C43AA168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864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7813DC-1F4C-73DF-3D77-F5E876CDF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213D08-B371-407C-C926-7EE1AD91FD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85E4AC-8443-79A4-F902-A3BF8AF34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C9D95-E65A-41C5-8049-37E14EAC4715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AC8FCA-0FB9-EE25-E646-B4E36F1DF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C4B4A3-6946-16E3-2D73-0D4BED12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EBB7A-09FC-43B5-A84F-12BC25FE4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482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AA28E-A2B0-07BC-E552-170D2A167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94933C-6A7D-38FB-DD26-F163774BC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5960EC-91B8-89FA-0D75-2AC901E81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C9D95-E65A-41C5-8049-37E14EAC4715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74D93E-A752-6839-3C23-5FD9C8350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10D989-337C-4B64-26F2-E222BEA74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EBB7A-09FC-43B5-A84F-12BC25FE4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642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60A4C92-1897-96B3-8CAA-9C431AA109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53BF83-0811-517D-CD10-7CBFD97DE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40C555-5FBD-A0A9-D141-28CF36CB9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C9D95-E65A-41C5-8049-37E14EAC4715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9DC1E9-9F7A-D952-EED0-AC8AE5538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2888F0-F490-8307-01D6-3369C22B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EBB7A-09FC-43B5-A84F-12BC25FE4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226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7EBDCB-6749-C017-4504-35B43455F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072372-B721-4854-D72A-E04B2CA41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6FAFF9-FCF1-92E5-755D-DF2C4ABBC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C9D95-E65A-41C5-8049-37E14EAC4715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CE7D37-BFDE-2C37-ED91-C3632FC11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4E2334-CBC2-C632-1F65-C0090E22A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EBB7A-09FC-43B5-A84F-12BC25FE4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968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CCD9D-2BD5-A963-44C9-255900EF8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9C218B-F89B-FA30-E19D-6DA1F2754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DCE4ED-D64C-6DD9-D9FF-4537E0CDC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C9D95-E65A-41C5-8049-37E14EAC4715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A7CE31-18CB-AF37-236D-E36CC461A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2A9723-548C-B883-3CD2-84192115D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EBB7A-09FC-43B5-A84F-12BC25FE4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13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C0252C-D66E-C877-5FFA-7F56F5966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81AF14-C48E-5799-9351-ED80AB75C4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5ACA87-7766-CC1E-FFD2-EF1DC8BFB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BD5FE5-4DF8-324A-4F3C-19590E982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C9D95-E65A-41C5-8049-37E14EAC4715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370646-9915-7E6A-3D83-6D4520538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711F44-F8FD-22D7-56B9-3F167AE5E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EBB7A-09FC-43B5-A84F-12BC25FE4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308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46537C-DC78-6B8B-51D4-5A412751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D4DFD5-5B98-D043-0A1A-2165DDB5F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A07F55-13F7-3D3C-A0DD-5EEE1C7119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24B437-AF99-72F9-9469-22B0EF7157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4ECC509-4A22-49E6-E27E-6031FC5EB5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1875F27-0D33-DAD0-8B68-60406E329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C9D95-E65A-41C5-8049-37E14EAC4715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18BCC9D-E51A-2AF8-3C96-425F178A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43ACD33-84DA-C0E5-456F-2E7E698EC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EBB7A-09FC-43B5-A84F-12BC25FE4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601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BC5E7A-30E3-2DBE-8C17-7CBAA5237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CFC504-CF21-E2C2-118C-1960DF943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C9D95-E65A-41C5-8049-37E14EAC4715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E01561-E90B-82BB-9E61-CC87F2C2B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F77137-BA54-646A-75EF-203DB6B8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EBB7A-09FC-43B5-A84F-12BC25FE4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863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EEFC0DB-89F3-149B-F209-FFE30D90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C9D95-E65A-41C5-8049-37E14EAC4715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50BF50B-A856-E895-162F-2A55AE1B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053E83-E96B-CD7A-0007-859A4E592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EBB7A-09FC-43B5-A84F-12BC25FE4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99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F1E18-F5A6-1DFC-5D94-A6E2E5756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106305-51E2-A3DA-DBD3-7DE74857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30B2F7-2F47-F011-3834-83DDE9B94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C30311-CFBA-CEAE-8E11-2AA13EF1B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C9D95-E65A-41C5-8049-37E14EAC4715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3E0A25-B73C-BBC0-708E-BA448CEC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8EABDF-0D46-0C66-909A-3C2B5D9E9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EBB7A-09FC-43B5-A84F-12BC25FE4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616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1BD4E9-3B51-E4EE-9A38-1A345B602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2D1474C-947D-5D4D-A727-60BB3398C8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EAF87E-0002-F3DC-4B2D-9D1383A1F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4D77F8-33DB-B170-D446-EDE7C6294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C9D95-E65A-41C5-8049-37E14EAC4715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F7078A-4A60-E3DE-CD59-BA486B334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DE224E-2DD9-A1B5-D2E9-50CEE49CB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EBB7A-09FC-43B5-A84F-12BC25FE4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73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13">
            <a:alphaModFix amt="9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D3ACA50-059C-5598-7078-A4FD163A7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4E069F-4695-4D18-FAC6-C2EF5003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8252BF-068B-0FB5-769F-0A503669C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C9D95-E65A-41C5-8049-37E14EAC4715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E321D1-F975-01CA-5DD7-172B77D6B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EF590D-2716-1493-8050-F497011CD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EBB7A-09FC-43B5-A84F-12BC25FE4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980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7EEF3-FBD0-ACD5-9B4F-81D8DB2FF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1194"/>
            <a:ext cx="9144000" cy="1073464"/>
          </a:xfrm>
        </p:spPr>
        <p:txBody>
          <a:bodyPr>
            <a:normAutofit/>
          </a:bodyPr>
          <a:lstStyle/>
          <a:p>
            <a:r>
              <a:rPr lang="en-US" altLang="zh-CN" sz="6600" b="1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UPSee</a:t>
            </a:r>
            <a:r>
              <a:rPr lang="zh-CN" altLang="en-US" sz="66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论坛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C3B4915-4D3F-6DD7-BFBD-2447B4D24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5953"/>
            <a:ext cx="9144000" cy="782285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solidFill>
                  <a:schemeClr val="bg1">
                    <a:lumMod val="95000"/>
                  </a:schemeClr>
                </a:solidFill>
              </a:rPr>
              <a:t>小学期答辩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049EB5-6BEB-E5BE-EF25-027F2970478C}"/>
              </a:ext>
            </a:extLst>
          </p:cNvPr>
          <p:cNvSpPr txBox="1"/>
          <p:nvPr/>
        </p:nvSpPr>
        <p:spPr>
          <a:xfrm>
            <a:off x="5038883" y="3967223"/>
            <a:ext cx="21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答辩人：范文波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9CC2F15-CD2D-2DF6-507A-4F66DACC3BD3}"/>
              </a:ext>
            </a:extLst>
          </p:cNvPr>
          <p:cNvSpPr/>
          <p:nvPr/>
        </p:nvSpPr>
        <p:spPr>
          <a:xfrm>
            <a:off x="8781883" y="1012629"/>
            <a:ext cx="7138036" cy="49947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705675-C5A6-7CDD-AE32-0AA581A6CD18}"/>
              </a:ext>
            </a:extLst>
          </p:cNvPr>
          <p:cNvSpPr txBox="1"/>
          <p:nvPr/>
        </p:nvSpPr>
        <p:spPr>
          <a:xfrm>
            <a:off x="4402275" y="4673986"/>
            <a:ext cx="3387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组员：范文波、黄子凌、曹奥广、顾建阳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32A630-B7B2-3407-2B49-978ADE80740F}"/>
              </a:ext>
            </a:extLst>
          </p:cNvPr>
          <p:cNvSpPr txBox="1"/>
          <p:nvPr/>
        </p:nvSpPr>
        <p:spPr>
          <a:xfrm>
            <a:off x="5406407" y="5184078"/>
            <a:ext cx="1379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</a:rPr>
              <a:t>2022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年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</a:rPr>
              <a:t>7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月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</a:rPr>
              <a:t>29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984027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E2DEBDD-0301-CF55-BC75-A669FDD6ED07}"/>
              </a:ext>
            </a:extLst>
          </p:cNvPr>
          <p:cNvSpPr/>
          <p:nvPr/>
        </p:nvSpPr>
        <p:spPr>
          <a:xfrm>
            <a:off x="-1808953" y="931603"/>
            <a:ext cx="7138036" cy="499478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79C16C-F4C8-C531-C980-91948E3E5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470" y="2621666"/>
            <a:ext cx="2957432" cy="129925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4000" dirty="0">
                <a:solidFill>
                  <a:schemeClr val="bg1"/>
                </a:solidFill>
              </a:rPr>
              <a:t>亮点分析</a:t>
            </a:r>
            <a:endParaRPr lang="en-US" altLang="zh-CN" sz="40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1F5ECB-4206-A46E-3BA2-47C755C60DCA}"/>
              </a:ext>
            </a:extLst>
          </p:cNvPr>
          <p:cNvSpPr txBox="1"/>
          <p:nvPr/>
        </p:nvSpPr>
        <p:spPr>
          <a:xfrm>
            <a:off x="2584098" y="2379784"/>
            <a:ext cx="91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u="sng" dirty="0">
                <a:solidFill>
                  <a:schemeClr val="bg1"/>
                </a:solidFill>
              </a:rPr>
              <a:t>4</a:t>
            </a:r>
            <a:endParaRPr lang="zh-CN" altLang="en-US" sz="6600" u="sng" dirty="0">
              <a:solidFill>
                <a:schemeClr val="bg1"/>
              </a:solidFill>
            </a:endParaRPr>
          </a:p>
        </p:txBody>
      </p:sp>
      <p:sp>
        <p:nvSpPr>
          <p:cNvPr id="19" name="流程图: 存储数据 18">
            <a:extLst>
              <a:ext uri="{FF2B5EF4-FFF2-40B4-BE49-F238E27FC236}">
                <a16:creationId xmlns:a16="http://schemas.microsoft.com/office/drawing/2014/main" id="{EAF87AF3-2A7C-58EB-4C6C-1419D8DCA3AB}"/>
              </a:ext>
            </a:extLst>
          </p:cNvPr>
          <p:cNvSpPr/>
          <p:nvPr/>
        </p:nvSpPr>
        <p:spPr>
          <a:xfrm rot="10800000">
            <a:off x="-8344630" y="2894119"/>
            <a:ext cx="2428656" cy="983848"/>
          </a:xfrm>
          <a:prstGeom prst="flowChartOnlineStorage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流程图: 存储数据 19">
            <a:extLst>
              <a:ext uri="{FF2B5EF4-FFF2-40B4-BE49-F238E27FC236}">
                <a16:creationId xmlns:a16="http://schemas.microsoft.com/office/drawing/2014/main" id="{B2092428-BE7C-FB1D-ADCE-B742801A31C6}"/>
              </a:ext>
            </a:extLst>
          </p:cNvPr>
          <p:cNvSpPr/>
          <p:nvPr/>
        </p:nvSpPr>
        <p:spPr>
          <a:xfrm rot="10800000">
            <a:off x="-5453548" y="2894120"/>
            <a:ext cx="2428656" cy="983848"/>
          </a:xfrm>
          <a:prstGeom prst="flowChartOnlineStorage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流程图: 存储数据 23">
            <a:extLst>
              <a:ext uri="{FF2B5EF4-FFF2-40B4-BE49-F238E27FC236}">
                <a16:creationId xmlns:a16="http://schemas.microsoft.com/office/drawing/2014/main" id="{9364D6EE-C47A-7F57-1D58-3B669478E4CD}"/>
              </a:ext>
            </a:extLst>
          </p:cNvPr>
          <p:cNvSpPr/>
          <p:nvPr/>
        </p:nvSpPr>
        <p:spPr>
          <a:xfrm rot="10800000">
            <a:off x="-2562466" y="2894120"/>
            <a:ext cx="2428656" cy="983848"/>
          </a:xfrm>
          <a:prstGeom prst="flowChartOnlineStorage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流程图: 存储数据 29">
            <a:extLst>
              <a:ext uri="{FF2B5EF4-FFF2-40B4-BE49-F238E27FC236}">
                <a16:creationId xmlns:a16="http://schemas.microsoft.com/office/drawing/2014/main" id="{4AEC4823-ADF8-11A7-251B-FA6A706191FE}"/>
              </a:ext>
            </a:extLst>
          </p:cNvPr>
          <p:cNvSpPr/>
          <p:nvPr/>
        </p:nvSpPr>
        <p:spPr>
          <a:xfrm rot="10800000">
            <a:off x="-8635717" y="2937072"/>
            <a:ext cx="2428656" cy="983848"/>
          </a:xfrm>
          <a:prstGeom prst="flowChartOnlineStorage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2953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5743E-8E8E-7447-6227-E7A3BB3AF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66" y="-17297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亮点分析</a:t>
            </a:r>
          </a:p>
        </p:txBody>
      </p:sp>
      <p:sp>
        <p:nvSpPr>
          <p:cNvPr id="4" name="流程图: 存储数据 3">
            <a:extLst>
              <a:ext uri="{FF2B5EF4-FFF2-40B4-BE49-F238E27FC236}">
                <a16:creationId xmlns:a16="http://schemas.microsoft.com/office/drawing/2014/main" id="{BA0A0178-FCC1-DFDD-F9E5-4B98D5728A9A}"/>
              </a:ext>
            </a:extLst>
          </p:cNvPr>
          <p:cNvSpPr/>
          <p:nvPr/>
        </p:nvSpPr>
        <p:spPr>
          <a:xfrm rot="10800000">
            <a:off x="3577334" y="1308266"/>
            <a:ext cx="2428656" cy="983848"/>
          </a:xfrm>
          <a:prstGeom prst="flowChartOnlineStorage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81FFB-91A1-73A0-6BC0-3B7C2D7195B6}"/>
              </a:ext>
            </a:extLst>
          </p:cNvPr>
          <p:cNvSpPr txBox="1"/>
          <p:nvPr/>
        </p:nvSpPr>
        <p:spPr>
          <a:xfrm>
            <a:off x="4332936" y="1507802"/>
            <a:ext cx="165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性能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流程图: 存储数据 11">
            <a:extLst>
              <a:ext uri="{FF2B5EF4-FFF2-40B4-BE49-F238E27FC236}">
                <a16:creationId xmlns:a16="http://schemas.microsoft.com/office/drawing/2014/main" id="{078506E2-963F-7A32-F409-A9CEB64646FC}"/>
              </a:ext>
            </a:extLst>
          </p:cNvPr>
          <p:cNvSpPr/>
          <p:nvPr/>
        </p:nvSpPr>
        <p:spPr>
          <a:xfrm rot="10800000">
            <a:off x="6131737" y="1308266"/>
            <a:ext cx="2428656" cy="983848"/>
          </a:xfrm>
          <a:prstGeom prst="flowChartOnlineStorage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AB77D2-0DC4-792A-2265-B6CF011B2864}"/>
              </a:ext>
            </a:extLst>
          </p:cNvPr>
          <p:cNvSpPr txBox="1"/>
          <p:nvPr/>
        </p:nvSpPr>
        <p:spPr>
          <a:xfrm>
            <a:off x="6887339" y="1507802"/>
            <a:ext cx="165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界面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流程图: 存储数据 15">
            <a:extLst>
              <a:ext uri="{FF2B5EF4-FFF2-40B4-BE49-F238E27FC236}">
                <a16:creationId xmlns:a16="http://schemas.microsoft.com/office/drawing/2014/main" id="{29A6EED3-99DF-3DF4-6654-B9DDCE6F6D32}"/>
              </a:ext>
            </a:extLst>
          </p:cNvPr>
          <p:cNvSpPr/>
          <p:nvPr/>
        </p:nvSpPr>
        <p:spPr>
          <a:xfrm rot="10800000">
            <a:off x="8686140" y="1308266"/>
            <a:ext cx="2428656" cy="983848"/>
          </a:xfrm>
          <a:prstGeom prst="flowChartOnlineStorage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71625C1-525A-58DB-6C06-CCC7168C1633}"/>
              </a:ext>
            </a:extLst>
          </p:cNvPr>
          <p:cNvSpPr txBox="1"/>
          <p:nvPr/>
        </p:nvSpPr>
        <p:spPr>
          <a:xfrm>
            <a:off x="9441742" y="1507802"/>
            <a:ext cx="165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安全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8BB22F4-E7BA-629D-AD47-729D2F8AD408}"/>
              </a:ext>
            </a:extLst>
          </p:cNvPr>
          <p:cNvSpPr/>
          <p:nvPr/>
        </p:nvSpPr>
        <p:spPr>
          <a:xfrm>
            <a:off x="-1808953" y="1446835"/>
            <a:ext cx="1345966" cy="4479555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7A1D7B-DDF9-8F72-DA09-C977E1A9178F}"/>
              </a:ext>
            </a:extLst>
          </p:cNvPr>
          <p:cNvSpPr txBox="1"/>
          <p:nvPr/>
        </p:nvSpPr>
        <p:spPr>
          <a:xfrm>
            <a:off x="6139453" y="2593934"/>
            <a:ext cx="2743200" cy="1892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</a:rPr>
              <a:t>Header</a:t>
            </a:r>
            <a:r>
              <a:rPr lang="zh-CN" altLang="en-US" sz="2000" dirty="0">
                <a:solidFill>
                  <a:schemeClr val="bg1"/>
                </a:solidFill>
              </a:rPr>
              <a:t>动态显隐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元素的吸顶效果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</a:rPr>
              <a:t>UI</a:t>
            </a:r>
            <a:r>
              <a:rPr lang="zh-CN" altLang="en-US" sz="2000" dirty="0">
                <a:solidFill>
                  <a:schemeClr val="bg1"/>
                </a:solidFill>
              </a:rPr>
              <a:t>风格美观统一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个性的按钮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AAC5C0E-4DAE-E37E-FEBE-D0C70270001C}"/>
              </a:ext>
            </a:extLst>
          </p:cNvPr>
          <p:cNvSpPr txBox="1"/>
          <p:nvPr/>
        </p:nvSpPr>
        <p:spPr>
          <a:xfrm>
            <a:off x="8813511" y="2593935"/>
            <a:ext cx="2743200" cy="968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</a:rPr>
              <a:t>Spring Security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</a:rPr>
              <a:t>JWT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1" name="流程图: 存储数据 20">
            <a:extLst>
              <a:ext uri="{FF2B5EF4-FFF2-40B4-BE49-F238E27FC236}">
                <a16:creationId xmlns:a16="http://schemas.microsoft.com/office/drawing/2014/main" id="{C840BA2C-D268-E39F-91B3-65AE9858DCA7}"/>
              </a:ext>
            </a:extLst>
          </p:cNvPr>
          <p:cNvSpPr/>
          <p:nvPr/>
        </p:nvSpPr>
        <p:spPr>
          <a:xfrm rot="10800000">
            <a:off x="1022931" y="1308266"/>
            <a:ext cx="2428656" cy="983848"/>
          </a:xfrm>
          <a:prstGeom prst="flowChartOnlineStorage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341765D-E365-4DCC-D323-2C062E4DBC31}"/>
              </a:ext>
            </a:extLst>
          </p:cNvPr>
          <p:cNvSpPr txBox="1"/>
          <p:nvPr/>
        </p:nvSpPr>
        <p:spPr>
          <a:xfrm>
            <a:off x="1778533" y="1507802"/>
            <a:ext cx="165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功能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7EA3994-CFC4-1A7A-1E79-9F1EB0FC3F39}"/>
              </a:ext>
            </a:extLst>
          </p:cNvPr>
          <p:cNvSpPr txBox="1"/>
          <p:nvPr/>
        </p:nvSpPr>
        <p:spPr>
          <a:xfrm>
            <a:off x="1022930" y="2593933"/>
            <a:ext cx="2743200" cy="1892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功能完整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创作者中心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富文本编辑器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bg1"/>
                </a:solidFill>
              </a:rPr>
              <a:t>Echarts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935ABC1-1E4C-1807-7FAF-56AB116C871A}"/>
              </a:ext>
            </a:extLst>
          </p:cNvPr>
          <p:cNvSpPr txBox="1"/>
          <p:nvPr/>
        </p:nvSpPr>
        <p:spPr>
          <a:xfrm>
            <a:off x="3577334" y="2593932"/>
            <a:ext cx="2743200" cy="143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</a:rPr>
              <a:t>Redis</a:t>
            </a:r>
            <a:r>
              <a:rPr lang="zh-CN" altLang="en-US" sz="2000" dirty="0">
                <a:solidFill>
                  <a:schemeClr val="bg1"/>
                </a:solidFill>
              </a:rPr>
              <a:t>缓存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首页缓慢查询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D2CBF0-8C97-45BB-A1AE-B7F9E41AF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439" y="286364"/>
            <a:ext cx="8598828" cy="604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8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E2DEBDD-0301-CF55-BC75-A669FDD6ED07}"/>
              </a:ext>
            </a:extLst>
          </p:cNvPr>
          <p:cNvSpPr/>
          <p:nvPr/>
        </p:nvSpPr>
        <p:spPr>
          <a:xfrm>
            <a:off x="-1808953" y="931603"/>
            <a:ext cx="7138036" cy="499478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79C16C-F4C8-C531-C980-91948E3E5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470" y="2509586"/>
            <a:ext cx="2957432" cy="129925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4000" dirty="0">
                <a:solidFill>
                  <a:schemeClr val="bg1"/>
                </a:solidFill>
              </a:rPr>
              <a:t>成员分工</a:t>
            </a:r>
            <a:endParaRPr lang="en-US" altLang="zh-CN" sz="40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1F5ECB-4206-A46E-3BA2-47C755C60DCA}"/>
              </a:ext>
            </a:extLst>
          </p:cNvPr>
          <p:cNvSpPr txBox="1"/>
          <p:nvPr/>
        </p:nvSpPr>
        <p:spPr>
          <a:xfrm>
            <a:off x="2584098" y="2379784"/>
            <a:ext cx="91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u="sng" dirty="0">
                <a:solidFill>
                  <a:schemeClr val="bg1"/>
                </a:solidFill>
              </a:rPr>
              <a:t>5</a:t>
            </a:r>
            <a:endParaRPr lang="zh-CN" altLang="en-US" sz="6600" u="sng" dirty="0">
              <a:solidFill>
                <a:schemeClr val="bg1"/>
              </a:solidFill>
            </a:endParaRPr>
          </a:p>
        </p:txBody>
      </p:sp>
      <p:sp>
        <p:nvSpPr>
          <p:cNvPr id="19" name="流程图: 存储数据 18">
            <a:extLst>
              <a:ext uri="{FF2B5EF4-FFF2-40B4-BE49-F238E27FC236}">
                <a16:creationId xmlns:a16="http://schemas.microsoft.com/office/drawing/2014/main" id="{EAF87AF3-2A7C-58EB-4C6C-1419D8DCA3AB}"/>
              </a:ext>
            </a:extLst>
          </p:cNvPr>
          <p:cNvSpPr/>
          <p:nvPr/>
        </p:nvSpPr>
        <p:spPr>
          <a:xfrm rot="10800000">
            <a:off x="12783983" y="2624337"/>
            <a:ext cx="2428656" cy="983848"/>
          </a:xfrm>
          <a:prstGeom prst="flowChartOnlineStorage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流程图: 存储数据 19">
            <a:extLst>
              <a:ext uri="{FF2B5EF4-FFF2-40B4-BE49-F238E27FC236}">
                <a16:creationId xmlns:a16="http://schemas.microsoft.com/office/drawing/2014/main" id="{B2092428-BE7C-FB1D-ADCE-B742801A31C6}"/>
              </a:ext>
            </a:extLst>
          </p:cNvPr>
          <p:cNvSpPr/>
          <p:nvPr/>
        </p:nvSpPr>
        <p:spPr>
          <a:xfrm rot="10800000">
            <a:off x="15675065" y="2624338"/>
            <a:ext cx="2428656" cy="983848"/>
          </a:xfrm>
          <a:prstGeom prst="flowChartOnlineStorage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流程图: 存储数据 23">
            <a:extLst>
              <a:ext uri="{FF2B5EF4-FFF2-40B4-BE49-F238E27FC236}">
                <a16:creationId xmlns:a16="http://schemas.microsoft.com/office/drawing/2014/main" id="{9364D6EE-C47A-7F57-1D58-3B669478E4CD}"/>
              </a:ext>
            </a:extLst>
          </p:cNvPr>
          <p:cNvSpPr/>
          <p:nvPr/>
        </p:nvSpPr>
        <p:spPr>
          <a:xfrm rot="10800000">
            <a:off x="18566147" y="2624338"/>
            <a:ext cx="2428656" cy="983848"/>
          </a:xfrm>
          <a:prstGeom prst="flowChartOnlineStorage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流程图: 存储数据 29">
            <a:extLst>
              <a:ext uri="{FF2B5EF4-FFF2-40B4-BE49-F238E27FC236}">
                <a16:creationId xmlns:a16="http://schemas.microsoft.com/office/drawing/2014/main" id="{4AEC4823-ADF8-11A7-251B-FA6A706191FE}"/>
              </a:ext>
            </a:extLst>
          </p:cNvPr>
          <p:cNvSpPr/>
          <p:nvPr/>
        </p:nvSpPr>
        <p:spPr>
          <a:xfrm rot="10800000">
            <a:off x="12492896" y="2667290"/>
            <a:ext cx="2428656" cy="983848"/>
          </a:xfrm>
          <a:prstGeom prst="flowChartOnlineStorage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D61E80B-8370-AB63-64B2-CD2F04C8B2AB}"/>
              </a:ext>
            </a:extLst>
          </p:cNvPr>
          <p:cNvSpPr/>
          <p:nvPr/>
        </p:nvSpPr>
        <p:spPr>
          <a:xfrm>
            <a:off x="-1808953" y="-120556"/>
            <a:ext cx="1623606" cy="64141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tint val="50000"/>
                  <a:hueOff val="0"/>
                  <a:satOff val="0"/>
                  <a:satMod val="103000"/>
                  <a:tint val="94000"/>
                  <a:alpha val="20000"/>
                  <a:lumMod val="0"/>
                  <a:lumOff val="100000"/>
                </a:schemeClr>
              </a:gs>
              <a:gs pos="100000">
                <a:schemeClr val="accent3">
                  <a:alpha val="20000"/>
                  <a:lumMod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范文波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6C3AA99-8595-1341-232C-3385227AABD1}"/>
              </a:ext>
            </a:extLst>
          </p:cNvPr>
          <p:cNvSpPr/>
          <p:nvPr/>
        </p:nvSpPr>
        <p:spPr>
          <a:xfrm>
            <a:off x="-2121316" y="6747212"/>
            <a:ext cx="1623606" cy="64141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tint val="50000"/>
                  <a:hueOff val="0"/>
                  <a:satOff val="0"/>
                  <a:satMod val="103000"/>
                  <a:tint val="94000"/>
                  <a:alpha val="20000"/>
                  <a:lumMod val="0"/>
                  <a:lumOff val="100000"/>
                </a:schemeClr>
              </a:gs>
              <a:gs pos="100000">
                <a:schemeClr val="accent3">
                  <a:alpha val="20000"/>
                  <a:lumMod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顾建阳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4C72CFB-2AB7-0E5F-CB37-E6714B9DB4DA}"/>
              </a:ext>
            </a:extLst>
          </p:cNvPr>
          <p:cNvSpPr/>
          <p:nvPr/>
        </p:nvSpPr>
        <p:spPr>
          <a:xfrm>
            <a:off x="12492896" y="-309608"/>
            <a:ext cx="1623606" cy="619215"/>
          </a:xfrm>
          <a:prstGeom prst="roundRect">
            <a:avLst/>
          </a:prstGeom>
          <a:gradFill flip="none" rotWithShape="1">
            <a:gsLst>
              <a:gs pos="0">
                <a:schemeClr val="accent3">
                  <a:tint val="50000"/>
                  <a:hueOff val="0"/>
                  <a:satOff val="0"/>
                  <a:satMod val="103000"/>
                  <a:tint val="94000"/>
                  <a:alpha val="20000"/>
                  <a:lumMod val="0"/>
                  <a:lumOff val="100000"/>
                </a:schemeClr>
              </a:gs>
              <a:gs pos="100000">
                <a:schemeClr val="accent3">
                  <a:alpha val="20000"/>
                  <a:lumMod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黄子凌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D021BB7-5891-13AD-03C2-F920B8E37E0C}"/>
              </a:ext>
            </a:extLst>
          </p:cNvPr>
          <p:cNvSpPr/>
          <p:nvPr/>
        </p:nvSpPr>
        <p:spPr>
          <a:xfrm>
            <a:off x="12492895" y="6216580"/>
            <a:ext cx="1623607" cy="64142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tint val="50000"/>
                  <a:hueOff val="0"/>
                  <a:satOff val="0"/>
                  <a:satMod val="103000"/>
                  <a:tint val="94000"/>
                  <a:alpha val="20000"/>
                  <a:lumMod val="0"/>
                  <a:lumOff val="100000"/>
                </a:schemeClr>
              </a:gs>
              <a:gs pos="100000">
                <a:schemeClr val="accent3">
                  <a:alpha val="20000"/>
                  <a:lumMod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曹奥广</a:t>
            </a:r>
          </a:p>
        </p:txBody>
      </p:sp>
    </p:spTree>
    <p:extLst>
      <p:ext uri="{BB962C8B-B14F-4D97-AF65-F5344CB8AC3E}">
        <p14:creationId xmlns:p14="http://schemas.microsoft.com/office/powerpoint/2010/main" val="3051947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5743E-8E8E-7447-6227-E7A3BB3AF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66" y="-17297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成员分工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8BB22F4-E7BA-629D-AD47-729D2F8AD408}"/>
              </a:ext>
            </a:extLst>
          </p:cNvPr>
          <p:cNvSpPr/>
          <p:nvPr/>
        </p:nvSpPr>
        <p:spPr>
          <a:xfrm>
            <a:off x="-1701102" y="1308266"/>
            <a:ext cx="1345966" cy="4479555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D6634F1-DD2B-51AE-0404-BBA2E6F1BF9C}"/>
              </a:ext>
            </a:extLst>
          </p:cNvPr>
          <p:cNvSpPr/>
          <p:nvPr/>
        </p:nvSpPr>
        <p:spPr>
          <a:xfrm>
            <a:off x="818653" y="1754542"/>
            <a:ext cx="1623606" cy="64141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tint val="50000"/>
                  <a:hueOff val="0"/>
                  <a:satOff val="0"/>
                  <a:satMod val="103000"/>
                  <a:tint val="94000"/>
                  <a:alpha val="20000"/>
                  <a:lumMod val="0"/>
                  <a:lumOff val="100000"/>
                </a:schemeClr>
              </a:gs>
              <a:gs pos="100000">
                <a:schemeClr val="accent3">
                  <a:alpha val="20000"/>
                  <a:lumMod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范文波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E7BE4D0-630C-22F0-BFBC-A898FF4D2D88}"/>
              </a:ext>
            </a:extLst>
          </p:cNvPr>
          <p:cNvSpPr txBox="1"/>
          <p:nvPr/>
        </p:nvSpPr>
        <p:spPr>
          <a:xfrm>
            <a:off x="2737766" y="1022534"/>
            <a:ext cx="2743200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后端项目搭建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评论与回复功能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消息通知功能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管理系统前后端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接口权限与</a:t>
            </a:r>
            <a:r>
              <a:rPr lang="en-US" altLang="zh-CN" dirty="0">
                <a:solidFill>
                  <a:schemeClr val="bg1"/>
                </a:solidFill>
              </a:rPr>
              <a:t>JWT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A0BC239-D824-F411-FB4F-F8AF0738C4A8}"/>
              </a:ext>
            </a:extLst>
          </p:cNvPr>
          <p:cNvSpPr/>
          <p:nvPr/>
        </p:nvSpPr>
        <p:spPr>
          <a:xfrm>
            <a:off x="818653" y="4339678"/>
            <a:ext cx="1623606" cy="64141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tint val="50000"/>
                  <a:hueOff val="0"/>
                  <a:satOff val="0"/>
                  <a:satMod val="103000"/>
                  <a:tint val="94000"/>
                  <a:alpha val="20000"/>
                  <a:lumMod val="0"/>
                  <a:lumOff val="100000"/>
                </a:schemeClr>
              </a:gs>
              <a:gs pos="100000">
                <a:schemeClr val="accent3">
                  <a:alpha val="20000"/>
                  <a:lumMod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顾建阳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1FFE599-DF4A-2933-D098-FF18D892192F}"/>
              </a:ext>
            </a:extLst>
          </p:cNvPr>
          <p:cNvSpPr txBox="1"/>
          <p:nvPr/>
        </p:nvSpPr>
        <p:spPr>
          <a:xfrm>
            <a:off x="2649026" y="3707833"/>
            <a:ext cx="3306002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前端项目搭建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创作者中心前后端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主页开发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点赞收藏关注转发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UI</a:t>
            </a:r>
            <a:r>
              <a:rPr lang="zh-CN" altLang="en-US" dirty="0">
                <a:solidFill>
                  <a:schemeClr val="bg1"/>
                </a:solidFill>
              </a:rPr>
              <a:t>设计美化与</a:t>
            </a:r>
            <a:r>
              <a:rPr lang="en-US" altLang="zh-CN" dirty="0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制作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273A2199-9BC3-1E30-AE72-10C001686171}"/>
              </a:ext>
            </a:extLst>
          </p:cNvPr>
          <p:cNvSpPr/>
          <p:nvPr/>
        </p:nvSpPr>
        <p:spPr>
          <a:xfrm>
            <a:off x="7183763" y="1754542"/>
            <a:ext cx="1623606" cy="619215"/>
          </a:xfrm>
          <a:prstGeom prst="roundRect">
            <a:avLst/>
          </a:prstGeom>
          <a:gradFill flip="none" rotWithShape="1">
            <a:gsLst>
              <a:gs pos="0">
                <a:schemeClr val="accent3">
                  <a:tint val="50000"/>
                  <a:hueOff val="0"/>
                  <a:satOff val="0"/>
                  <a:satMod val="103000"/>
                  <a:tint val="94000"/>
                  <a:alpha val="20000"/>
                  <a:lumMod val="0"/>
                  <a:lumOff val="100000"/>
                </a:schemeClr>
              </a:gs>
              <a:gs pos="100000">
                <a:schemeClr val="accent3">
                  <a:alpha val="20000"/>
                  <a:lumMod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黄子凌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A9948F5-BC41-9557-D941-B218C6B51259}"/>
              </a:ext>
            </a:extLst>
          </p:cNvPr>
          <p:cNvSpPr txBox="1"/>
          <p:nvPr/>
        </p:nvSpPr>
        <p:spPr>
          <a:xfrm>
            <a:off x="9201588" y="1028291"/>
            <a:ext cx="3306002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数据库构建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发布文章前后端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主页开发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标签管理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缓慢查询技术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026E8F66-B64A-2260-7505-3FCAA246BF3B}"/>
              </a:ext>
            </a:extLst>
          </p:cNvPr>
          <p:cNvSpPr/>
          <p:nvPr/>
        </p:nvSpPr>
        <p:spPr>
          <a:xfrm>
            <a:off x="7183763" y="4345435"/>
            <a:ext cx="1623607" cy="64142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tint val="50000"/>
                  <a:hueOff val="0"/>
                  <a:satOff val="0"/>
                  <a:satMod val="103000"/>
                  <a:tint val="94000"/>
                  <a:alpha val="20000"/>
                  <a:lumMod val="0"/>
                  <a:lumOff val="100000"/>
                </a:schemeClr>
              </a:gs>
              <a:gs pos="100000">
                <a:schemeClr val="accent3">
                  <a:alpha val="20000"/>
                  <a:lumMod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曹奥广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0C61F7A-4915-9DCA-6F6C-CC608F7CD391}"/>
              </a:ext>
            </a:extLst>
          </p:cNvPr>
          <p:cNvSpPr txBox="1"/>
          <p:nvPr/>
        </p:nvSpPr>
        <p:spPr>
          <a:xfrm>
            <a:off x="9201588" y="3810076"/>
            <a:ext cx="3306002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登录注册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用户个人资料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我的收藏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需求规约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41" name="图形 40" descr="集体讨论">
            <a:extLst>
              <a:ext uri="{FF2B5EF4-FFF2-40B4-BE49-F238E27FC236}">
                <a16:creationId xmlns:a16="http://schemas.microsoft.com/office/drawing/2014/main" id="{7ABE8D59-DEC9-81D7-1D26-CA427E629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3436" y="2423547"/>
            <a:ext cx="1085127" cy="1085127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FAB13CF2-7B69-60C7-0383-6B92BBD79503}"/>
              </a:ext>
            </a:extLst>
          </p:cNvPr>
          <p:cNvSpPr txBox="1"/>
          <p:nvPr/>
        </p:nvSpPr>
        <p:spPr>
          <a:xfrm>
            <a:off x="5705311" y="3508674"/>
            <a:ext cx="933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gitee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38D26C-D103-8238-77CE-59CC3817B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412" y="2305042"/>
            <a:ext cx="5811174" cy="194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5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E2DEBDD-0301-CF55-BC75-A669FDD6ED07}"/>
              </a:ext>
            </a:extLst>
          </p:cNvPr>
          <p:cNvSpPr/>
          <p:nvPr/>
        </p:nvSpPr>
        <p:spPr>
          <a:xfrm>
            <a:off x="-1808953" y="931603"/>
            <a:ext cx="7138036" cy="499478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79C16C-F4C8-C531-C980-91948E3E5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470" y="2509586"/>
            <a:ext cx="2957432" cy="129925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4000" dirty="0">
                <a:solidFill>
                  <a:schemeClr val="bg1"/>
                </a:solidFill>
              </a:rPr>
              <a:t>总结致谢</a:t>
            </a:r>
            <a:endParaRPr lang="en-US" altLang="zh-CN" sz="40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1F5ECB-4206-A46E-3BA2-47C755C60DCA}"/>
              </a:ext>
            </a:extLst>
          </p:cNvPr>
          <p:cNvSpPr txBox="1"/>
          <p:nvPr/>
        </p:nvSpPr>
        <p:spPr>
          <a:xfrm>
            <a:off x="2584098" y="2379784"/>
            <a:ext cx="91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u="sng" dirty="0">
                <a:solidFill>
                  <a:schemeClr val="bg1"/>
                </a:solidFill>
              </a:rPr>
              <a:t>6</a:t>
            </a:r>
            <a:endParaRPr lang="zh-CN" altLang="en-US" sz="6600" u="sng" dirty="0">
              <a:solidFill>
                <a:schemeClr val="bg1"/>
              </a:solidFill>
            </a:endParaRPr>
          </a:p>
        </p:txBody>
      </p:sp>
      <p:sp>
        <p:nvSpPr>
          <p:cNvPr id="19" name="流程图: 存储数据 18">
            <a:extLst>
              <a:ext uri="{FF2B5EF4-FFF2-40B4-BE49-F238E27FC236}">
                <a16:creationId xmlns:a16="http://schemas.microsoft.com/office/drawing/2014/main" id="{EAF87AF3-2A7C-58EB-4C6C-1419D8DCA3AB}"/>
              </a:ext>
            </a:extLst>
          </p:cNvPr>
          <p:cNvSpPr/>
          <p:nvPr/>
        </p:nvSpPr>
        <p:spPr>
          <a:xfrm rot="10800000">
            <a:off x="12783983" y="2624337"/>
            <a:ext cx="2428656" cy="983848"/>
          </a:xfrm>
          <a:prstGeom prst="flowChartOnlineStorage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流程图: 存储数据 19">
            <a:extLst>
              <a:ext uri="{FF2B5EF4-FFF2-40B4-BE49-F238E27FC236}">
                <a16:creationId xmlns:a16="http://schemas.microsoft.com/office/drawing/2014/main" id="{B2092428-BE7C-FB1D-ADCE-B742801A31C6}"/>
              </a:ext>
            </a:extLst>
          </p:cNvPr>
          <p:cNvSpPr/>
          <p:nvPr/>
        </p:nvSpPr>
        <p:spPr>
          <a:xfrm rot="10800000">
            <a:off x="15675065" y="2624338"/>
            <a:ext cx="2428656" cy="983848"/>
          </a:xfrm>
          <a:prstGeom prst="flowChartOnlineStorage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流程图: 存储数据 23">
            <a:extLst>
              <a:ext uri="{FF2B5EF4-FFF2-40B4-BE49-F238E27FC236}">
                <a16:creationId xmlns:a16="http://schemas.microsoft.com/office/drawing/2014/main" id="{9364D6EE-C47A-7F57-1D58-3B669478E4CD}"/>
              </a:ext>
            </a:extLst>
          </p:cNvPr>
          <p:cNvSpPr/>
          <p:nvPr/>
        </p:nvSpPr>
        <p:spPr>
          <a:xfrm rot="10800000">
            <a:off x="18566147" y="2624338"/>
            <a:ext cx="2428656" cy="983848"/>
          </a:xfrm>
          <a:prstGeom prst="flowChartOnlineStorage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流程图: 存储数据 29">
            <a:extLst>
              <a:ext uri="{FF2B5EF4-FFF2-40B4-BE49-F238E27FC236}">
                <a16:creationId xmlns:a16="http://schemas.microsoft.com/office/drawing/2014/main" id="{4AEC4823-ADF8-11A7-251B-FA6A706191FE}"/>
              </a:ext>
            </a:extLst>
          </p:cNvPr>
          <p:cNvSpPr/>
          <p:nvPr/>
        </p:nvSpPr>
        <p:spPr>
          <a:xfrm rot="10800000">
            <a:off x="12492896" y="2667290"/>
            <a:ext cx="2428656" cy="983848"/>
          </a:xfrm>
          <a:prstGeom prst="flowChartOnlineStorage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D61E80B-8370-AB63-64B2-CD2F04C8B2AB}"/>
              </a:ext>
            </a:extLst>
          </p:cNvPr>
          <p:cNvSpPr/>
          <p:nvPr/>
        </p:nvSpPr>
        <p:spPr>
          <a:xfrm>
            <a:off x="-1808953" y="-120556"/>
            <a:ext cx="1623606" cy="64141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tint val="50000"/>
                  <a:hueOff val="0"/>
                  <a:satOff val="0"/>
                  <a:satMod val="103000"/>
                  <a:tint val="94000"/>
                  <a:alpha val="20000"/>
                  <a:lumMod val="0"/>
                  <a:lumOff val="100000"/>
                </a:schemeClr>
              </a:gs>
              <a:gs pos="100000">
                <a:schemeClr val="accent3">
                  <a:alpha val="20000"/>
                  <a:lumMod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范文波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6C3AA99-8595-1341-232C-3385227AABD1}"/>
              </a:ext>
            </a:extLst>
          </p:cNvPr>
          <p:cNvSpPr/>
          <p:nvPr/>
        </p:nvSpPr>
        <p:spPr>
          <a:xfrm>
            <a:off x="-2121316" y="6747212"/>
            <a:ext cx="1623606" cy="64141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tint val="50000"/>
                  <a:hueOff val="0"/>
                  <a:satOff val="0"/>
                  <a:satMod val="103000"/>
                  <a:tint val="94000"/>
                  <a:alpha val="20000"/>
                  <a:lumMod val="0"/>
                  <a:lumOff val="100000"/>
                </a:schemeClr>
              </a:gs>
              <a:gs pos="100000">
                <a:schemeClr val="accent3">
                  <a:alpha val="20000"/>
                  <a:lumMod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顾建阳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4C72CFB-2AB7-0E5F-CB37-E6714B9DB4DA}"/>
              </a:ext>
            </a:extLst>
          </p:cNvPr>
          <p:cNvSpPr/>
          <p:nvPr/>
        </p:nvSpPr>
        <p:spPr>
          <a:xfrm>
            <a:off x="12492896" y="-309608"/>
            <a:ext cx="1623606" cy="619215"/>
          </a:xfrm>
          <a:prstGeom prst="roundRect">
            <a:avLst/>
          </a:prstGeom>
          <a:gradFill flip="none" rotWithShape="1">
            <a:gsLst>
              <a:gs pos="0">
                <a:schemeClr val="accent3">
                  <a:tint val="50000"/>
                  <a:hueOff val="0"/>
                  <a:satOff val="0"/>
                  <a:satMod val="103000"/>
                  <a:tint val="94000"/>
                  <a:alpha val="20000"/>
                  <a:lumMod val="0"/>
                  <a:lumOff val="100000"/>
                </a:schemeClr>
              </a:gs>
              <a:gs pos="100000">
                <a:schemeClr val="accent3">
                  <a:alpha val="20000"/>
                  <a:lumMod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黄子凌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D021BB7-5891-13AD-03C2-F920B8E37E0C}"/>
              </a:ext>
            </a:extLst>
          </p:cNvPr>
          <p:cNvSpPr/>
          <p:nvPr/>
        </p:nvSpPr>
        <p:spPr>
          <a:xfrm>
            <a:off x="12492895" y="6216580"/>
            <a:ext cx="1623607" cy="64142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tint val="50000"/>
                  <a:hueOff val="0"/>
                  <a:satOff val="0"/>
                  <a:satMod val="103000"/>
                  <a:tint val="94000"/>
                  <a:alpha val="20000"/>
                  <a:lumMod val="0"/>
                  <a:lumOff val="100000"/>
                </a:schemeClr>
              </a:gs>
              <a:gs pos="100000">
                <a:schemeClr val="accent3">
                  <a:alpha val="20000"/>
                  <a:lumMod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曹奥广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75DC26-186B-FBE8-07F8-1AA201E8EA57}"/>
              </a:ext>
            </a:extLst>
          </p:cNvPr>
          <p:cNvSpPr txBox="1"/>
          <p:nvPr/>
        </p:nvSpPr>
        <p:spPr>
          <a:xfrm>
            <a:off x="-2681113" y="-309608"/>
            <a:ext cx="2743200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后端项目搭建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评论与回复功能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消息通知功能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管理系统前后端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接口权限与</a:t>
            </a:r>
            <a:r>
              <a:rPr lang="en-US" altLang="zh-CN" dirty="0">
                <a:solidFill>
                  <a:schemeClr val="bg1"/>
                </a:solidFill>
              </a:rPr>
              <a:t>JWT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A33909-DE83-D044-1D14-87076F3DBC7A}"/>
              </a:ext>
            </a:extLst>
          </p:cNvPr>
          <p:cNvSpPr txBox="1"/>
          <p:nvPr/>
        </p:nvSpPr>
        <p:spPr>
          <a:xfrm>
            <a:off x="-3045718" y="6439459"/>
            <a:ext cx="3306002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前端项目搭建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创作者中心前后端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主页开发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点赞收藏关注转发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UI</a:t>
            </a:r>
            <a:r>
              <a:rPr lang="zh-CN" altLang="en-US" dirty="0">
                <a:solidFill>
                  <a:schemeClr val="bg1"/>
                </a:solidFill>
              </a:rPr>
              <a:t>设计美化与</a:t>
            </a:r>
            <a:r>
              <a:rPr lang="en-US" altLang="zh-CN" dirty="0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制作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46AA7E-768E-322F-FD0C-1F970272E384}"/>
              </a:ext>
            </a:extLst>
          </p:cNvPr>
          <p:cNvSpPr txBox="1"/>
          <p:nvPr/>
        </p:nvSpPr>
        <p:spPr>
          <a:xfrm>
            <a:off x="12783983" y="0"/>
            <a:ext cx="3306002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数据库构建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发布文章前后端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主页开发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标签管理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缓慢查询技术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F9470DF-EF2F-A6C8-2C34-9D1B4F950B75}"/>
              </a:ext>
            </a:extLst>
          </p:cNvPr>
          <p:cNvSpPr txBox="1"/>
          <p:nvPr/>
        </p:nvSpPr>
        <p:spPr>
          <a:xfrm>
            <a:off x="12783983" y="5476830"/>
            <a:ext cx="3306002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登录注册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用户个人资料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我的收藏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需求规约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181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5743E-8E8E-7447-6227-E7A3BB3AF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66" y="-17297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总结致谢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8BB22F4-E7BA-629D-AD47-729D2F8AD408}"/>
              </a:ext>
            </a:extLst>
          </p:cNvPr>
          <p:cNvSpPr/>
          <p:nvPr/>
        </p:nvSpPr>
        <p:spPr>
          <a:xfrm>
            <a:off x="-1808953" y="1446835"/>
            <a:ext cx="1345966" cy="4479555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6E76F3-F09B-5B39-8E14-6E37CE05D5D6}"/>
              </a:ext>
            </a:extLst>
          </p:cNvPr>
          <p:cNvSpPr txBox="1"/>
          <p:nvPr/>
        </p:nvSpPr>
        <p:spPr>
          <a:xfrm>
            <a:off x="1597307" y="1350522"/>
            <a:ext cx="2558005" cy="3360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+mj-lt"/>
              </a:rPr>
              <a:t>独立解决问题</a:t>
            </a:r>
            <a:endParaRPr lang="en-US" altLang="zh-CN" sz="24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+mj-lt"/>
              </a:rPr>
              <a:t>团队协作能力</a:t>
            </a:r>
            <a:endParaRPr lang="en-US" altLang="zh-CN" sz="24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+mj-lt"/>
              </a:rPr>
              <a:t>技术理解深化</a:t>
            </a:r>
            <a:endParaRPr lang="en-US" altLang="zh-CN" sz="24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+mj-lt"/>
              </a:rPr>
              <a:t>专业能力提升</a:t>
            </a:r>
            <a:endParaRPr lang="en-US" altLang="zh-CN" sz="24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+mj-lt"/>
              </a:rPr>
              <a:t>增强个人自信</a:t>
            </a:r>
            <a:endParaRPr lang="en-US" altLang="zh-CN" sz="24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+mj-lt"/>
              </a:rPr>
              <a:t>存在一些问题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C90502D-DECE-9EC0-7B97-F0E4F1E089DD}"/>
              </a:ext>
            </a:extLst>
          </p:cNvPr>
          <p:cNvSpPr txBox="1"/>
          <p:nvPr/>
        </p:nvSpPr>
        <p:spPr>
          <a:xfrm>
            <a:off x="2415249" y="-1323439"/>
            <a:ext cx="73614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</a:rPr>
              <a:t>请老师批评指正</a:t>
            </a:r>
          </a:p>
        </p:txBody>
      </p:sp>
      <p:pic>
        <p:nvPicPr>
          <p:cNvPr id="13" name="备用">
            <a:hlinkClick r:id="" action="ppaction://media"/>
            <a:extLst>
              <a:ext uri="{FF2B5EF4-FFF2-40B4-BE49-F238E27FC236}">
                <a16:creationId xmlns:a16="http://schemas.microsoft.com/office/drawing/2014/main" id="{546AD6B0-DD7B-467B-DA8D-8CC019EC4A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95323" y="868101"/>
            <a:ext cx="7688647" cy="432486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6BD5AA31-F3C9-AE52-EAA8-621C9B19B431}"/>
              </a:ext>
            </a:extLst>
          </p:cNvPr>
          <p:cNvSpPr txBox="1"/>
          <p:nvPr/>
        </p:nvSpPr>
        <p:spPr>
          <a:xfrm>
            <a:off x="4402273" y="7118816"/>
            <a:ext cx="3387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组员：范文波、黄子凌、曹奥广、顾建阳</a:t>
            </a:r>
          </a:p>
        </p:txBody>
      </p:sp>
    </p:spTree>
    <p:extLst>
      <p:ext uri="{BB962C8B-B14F-4D97-AF65-F5344CB8AC3E}">
        <p14:creationId xmlns:p14="http://schemas.microsoft.com/office/powerpoint/2010/main" val="3409867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7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8CFCB9-D272-E54A-6938-FE95C553DF81}"/>
              </a:ext>
            </a:extLst>
          </p:cNvPr>
          <p:cNvSpPr txBox="1"/>
          <p:nvPr/>
        </p:nvSpPr>
        <p:spPr>
          <a:xfrm>
            <a:off x="2558005" y="2105561"/>
            <a:ext cx="73614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</a:rPr>
              <a:t>请老师批评指正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0873D7-5E7F-18EA-C9B6-C836E66C43C6}"/>
              </a:ext>
            </a:extLst>
          </p:cNvPr>
          <p:cNvSpPr txBox="1"/>
          <p:nvPr/>
        </p:nvSpPr>
        <p:spPr>
          <a:xfrm>
            <a:off x="4402275" y="3852184"/>
            <a:ext cx="3387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组员：范文波、黄子凌、曹奥广、顾建阳</a:t>
            </a:r>
          </a:p>
        </p:txBody>
      </p:sp>
    </p:spTree>
    <p:extLst>
      <p:ext uri="{BB962C8B-B14F-4D97-AF65-F5344CB8AC3E}">
        <p14:creationId xmlns:p14="http://schemas.microsoft.com/office/powerpoint/2010/main" val="157977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E2DEBDD-0301-CF55-BC75-A669FDD6ED07}"/>
              </a:ext>
            </a:extLst>
          </p:cNvPr>
          <p:cNvSpPr/>
          <p:nvPr/>
        </p:nvSpPr>
        <p:spPr>
          <a:xfrm>
            <a:off x="-1808953" y="931603"/>
            <a:ext cx="7138036" cy="499478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7B103E-7E26-5EAB-AF71-71566C51E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299" y="2766216"/>
            <a:ext cx="2770610" cy="1325563"/>
          </a:xfrm>
        </p:spPr>
        <p:txBody>
          <a:bodyPr>
            <a:normAutofit/>
          </a:bodyPr>
          <a:lstStyle/>
          <a:p>
            <a:r>
              <a:rPr lang="zh-CN" altLang="en-US" sz="6600" b="1" dirty="0">
                <a:solidFill>
                  <a:srgbClr val="FFFFFF"/>
                </a:solidFill>
              </a:rPr>
              <a:t>目 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79C16C-F4C8-C531-C980-91948E3E5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161" y="931603"/>
            <a:ext cx="3257550" cy="6724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技术选型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5362347-4D8C-6DF4-2E40-4FEB164285EF}"/>
              </a:ext>
            </a:extLst>
          </p:cNvPr>
          <p:cNvSpPr txBox="1">
            <a:spLocks/>
          </p:cNvSpPr>
          <p:nvPr/>
        </p:nvSpPr>
        <p:spPr>
          <a:xfrm>
            <a:off x="7534161" y="1743760"/>
            <a:ext cx="3257550" cy="67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功能展示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0168BA56-44F2-E863-8F15-A70AF2C29941}"/>
              </a:ext>
            </a:extLst>
          </p:cNvPr>
          <p:cNvSpPr txBox="1">
            <a:spLocks/>
          </p:cNvSpPr>
          <p:nvPr/>
        </p:nvSpPr>
        <p:spPr>
          <a:xfrm>
            <a:off x="7534161" y="2555917"/>
            <a:ext cx="3257550" cy="67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设计理念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4945D9DE-CA00-7D1B-79F9-089EBB0F5FB3}"/>
              </a:ext>
            </a:extLst>
          </p:cNvPr>
          <p:cNvSpPr txBox="1">
            <a:spLocks/>
          </p:cNvSpPr>
          <p:nvPr/>
        </p:nvSpPr>
        <p:spPr>
          <a:xfrm>
            <a:off x="7534161" y="3368074"/>
            <a:ext cx="3257550" cy="67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亮点分析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7D5206F7-5C78-2E43-725A-7C5329051B2A}"/>
              </a:ext>
            </a:extLst>
          </p:cNvPr>
          <p:cNvSpPr txBox="1">
            <a:spLocks/>
          </p:cNvSpPr>
          <p:nvPr/>
        </p:nvSpPr>
        <p:spPr>
          <a:xfrm>
            <a:off x="7534161" y="4180231"/>
            <a:ext cx="3257550" cy="67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成员分工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1294299F-23AF-BCD4-92B9-E61CD9A73605}"/>
              </a:ext>
            </a:extLst>
          </p:cNvPr>
          <p:cNvSpPr txBox="1">
            <a:spLocks/>
          </p:cNvSpPr>
          <p:nvPr/>
        </p:nvSpPr>
        <p:spPr>
          <a:xfrm>
            <a:off x="7534161" y="4992388"/>
            <a:ext cx="3257550" cy="67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总结致谢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B7A226E-8DF2-99E4-1E6B-132B4B95E14F}"/>
              </a:ext>
            </a:extLst>
          </p:cNvPr>
          <p:cNvSpPr txBox="1"/>
          <p:nvPr/>
        </p:nvSpPr>
        <p:spPr>
          <a:xfrm>
            <a:off x="-1808953" y="2230409"/>
            <a:ext cx="91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u="sng" dirty="0">
                <a:solidFill>
                  <a:schemeClr val="bg1"/>
                </a:solidFill>
              </a:rPr>
              <a:t>1</a:t>
            </a:r>
            <a:endParaRPr lang="zh-CN" altLang="en-US" sz="66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555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E2DEBDD-0301-CF55-BC75-A669FDD6ED07}"/>
              </a:ext>
            </a:extLst>
          </p:cNvPr>
          <p:cNvSpPr/>
          <p:nvPr/>
        </p:nvSpPr>
        <p:spPr>
          <a:xfrm>
            <a:off x="-1808953" y="931603"/>
            <a:ext cx="7138036" cy="499478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7B103E-7E26-5EAB-AF71-71566C51E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70610" y="2565560"/>
            <a:ext cx="2770610" cy="1325563"/>
          </a:xfrm>
        </p:spPr>
        <p:txBody>
          <a:bodyPr>
            <a:normAutofit/>
          </a:bodyPr>
          <a:lstStyle/>
          <a:p>
            <a:r>
              <a:rPr lang="zh-CN" altLang="en-US" sz="6600" b="1" dirty="0">
                <a:solidFill>
                  <a:srgbClr val="FFFFFF"/>
                </a:solidFill>
              </a:rPr>
              <a:t>目 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79C16C-F4C8-C531-C980-91948E3E5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470" y="2565560"/>
            <a:ext cx="2957432" cy="129925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4000" dirty="0">
                <a:solidFill>
                  <a:schemeClr val="bg1"/>
                </a:solidFill>
              </a:rPr>
              <a:t>技术选型</a:t>
            </a:r>
            <a:endParaRPr lang="en-US" altLang="zh-CN" sz="4000" dirty="0">
              <a:solidFill>
                <a:schemeClr val="bg1"/>
              </a:solidFill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5362347-4D8C-6DF4-2E40-4FEB164285EF}"/>
              </a:ext>
            </a:extLst>
          </p:cNvPr>
          <p:cNvSpPr txBox="1">
            <a:spLocks/>
          </p:cNvSpPr>
          <p:nvPr/>
        </p:nvSpPr>
        <p:spPr>
          <a:xfrm>
            <a:off x="12326080" y="1753403"/>
            <a:ext cx="3257550" cy="67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功能展示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0168BA56-44F2-E863-8F15-A70AF2C29941}"/>
              </a:ext>
            </a:extLst>
          </p:cNvPr>
          <p:cNvSpPr txBox="1">
            <a:spLocks/>
          </p:cNvSpPr>
          <p:nvPr/>
        </p:nvSpPr>
        <p:spPr>
          <a:xfrm>
            <a:off x="12326080" y="2565560"/>
            <a:ext cx="3257550" cy="67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设计理念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4945D9DE-CA00-7D1B-79F9-089EBB0F5FB3}"/>
              </a:ext>
            </a:extLst>
          </p:cNvPr>
          <p:cNvSpPr txBox="1">
            <a:spLocks/>
          </p:cNvSpPr>
          <p:nvPr/>
        </p:nvSpPr>
        <p:spPr>
          <a:xfrm>
            <a:off x="12326080" y="3377717"/>
            <a:ext cx="3257550" cy="67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亮点分析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7D5206F7-5C78-2E43-725A-7C5329051B2A}"/>
              </a:ext>
            </a:extLst>
          </p:cNvPr>
          <p:cNvSpPr txBox="1">
            <a:spLocks/>
          </p:cNvSpPr>
          <p:nvPr/>
        </p:nvSpPr>
        <p:spPr>
          <a:xfrm>
            <a:off x="7638333" y="6858000"/>
            <a:ext cx="3257550" cy="67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成员分工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1294299F-23AF-BCD4-92B9-E61CD9A73605}"/>
              </a:ext>
            </a:extLst>
          </p:cNvPr>
          <p:cNvSpPr txBox="1">
            <a:spLocks/>
          </p:cNvSpPr>
          <p:nvPr/>
        </p:nvSpPr>
        <p:spPr>
          <a:xfrm>
            <a:off x="7638333" y="7670157"/>
            <a:ext cx="3257550" cy="67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总结致谢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1F5ECB-4206-A46E-3BA2-47C755C60DCA}"/>
              </a:ext>
            </a:extLst>
          </p:cNvPr>
          <p:cNvSpPr txBox="1"/>
          <p:nvPr/>
        </p:nvSpPr>
        <p:spPr>
          <a:xfrm>
            <a:off x="2584098" y="2379784"/>
            <a:ext cx="91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u="sng" dirty="0">
                <a:solidFill>
                  <a:schemeClr val="bg1"/>
                </a:solidFill>
              </a:rPr>
              <a:t>1</a:t>
            </a:r>
            <a:endParaRPr lang="zh-CN" altLang="en-US" sz="6600" u="sng" dirty="0">
              <a:solidFill>
                <a:schemeClr val="bg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B26CC1D-C719-8D00-093B-82961C71B028}"/>
              </a:ext>
            </a:extLst>
          </p:cNvPr>
          <p:cNvSpPr/>
          <p:nvPr/>
        </p:nvSpPr>
        <p:spPr>
          <a:xfrm>
            <a:off x="12532079" y="1956122"/>
            <a:ext cx="1230219" cy="234387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7E6CB29-C749-9DCF-4FD4-CEACE928918B}"/>
              </a:ext>
            </a:extLst>
          </p:cNvPr>
          <p:cNvSpPr/>
          <p:nvPr/>
        </p:nvSpPr>
        <p:spPr>
          <a:xfrm>
            <a:off x="4333033" y="7024229"/>
            <a:ext cx="3499126" cy="98985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542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5743E-8E8E-7447-6227-E7A3BB3AF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66" y="-17297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技术选型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5894918-361A-2E76-2467-8815C1315578}"/>
              </a:ext>
            </a:extLst>
          </p:cNvPr>
          <p:cNvSpPr/>
          <p:nvPr/>
        </p:nvSpPr>
        <p:spPr>
          <a:xfrm>
            <a:off x="1234679" y="1295400"/>
            <a:ext cx="2943225" cy="4486275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9C3E73-4C1B-CCB1-354B-CC6A6FAC41DB}"/>
              </a:ext>
            </a:extLst>
          </p:cNvPr>
          <p:cNvSpPr txBox="1"/>
          <p:nvPr/>
        </p:nvSpPr>
        <p:spPr>
          <a:xfrm>
            <a:off x="2091257" y="1513265"/>
            <a:ext cx="1230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前端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8F3DFA0-4FF0-9453-882E-4AAD1A5122B1}"/>
              </a:ext>
            </a:extLst>
          </p:cNvPr>
          <p:cNvSpPr/>
          <p:nvPr/>
        </p:nvSpPr>
        <p:spPr>
          <a:xfrm>
            <a:off x="1634811" y="2364595"/>
            <a:ext cx="2142950" cy="583660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Vue</a:t>
            </a:r>
            <a:endParaRPr lang="zh-CN" altLang="en-US" sz="1600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128DAA6-F681-AAFC-534C-293045ABC1E9}"/>
              </a:ext>
            </a:extLst>
          </p:cNvPr>
          <p:cNvSpPr/>
          <p:nvPr/>
        </p:nvSpPr>
        <p:spPr>
          <a:xfrm>
            <a:off x="1634811" y="3047137"/>
            <a:ext cx="2142951" cy="583660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Element UI</a:t>
            </a:r>
            <a:endParaRPr lang="zh-CN" altLang="en-US" sz="1600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8EB1DA6-E33D-2F39-14EF-DB3169E75E5F}"/>
              </a:ext>
            </a:extLst>
          </p:cNvPr>
          <p:cNvSpPr/>
          <p:nvPr/>
        </p:nvSpPr>
        <p:spPr>
          <a:xfrm>
            <a:off x="1634811" y="3729680"/>
            <a:ext cx="2142951" cy="583660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/>
              <a:t>Echarts</a:t>
            </a:r>
            <a:endParaRPr lang="zh-CN" altLang="en-US" sz="1600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09DD051-8AE1-1525-691F-391A33588359}"/>
              </a:ext>
            </a:extLst>
          </p:cNvPr>
          <p:cNvSpPr/>
          <p:nvPr/>
        </p:nvSpPr>
        <p:spPr>
          <a:xfrm>
            <a:off x="4624387" y="1295399"/>
            <a:ext cx="2943225" cy="4486275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8A71B17-6B34-7587-9DED-D5FDA33B537D}"/>
              </a:ext>
            </a:extLst>
          </p:cNvPr>
          <p:cNvSpPr/>
          <p:nvPr/>
        </p:nvSpPr>
        <p:spPr>
          <a:xfrm>
            <a:off x="8014096" y="1295398"/>
            <a:ext cx="2943225" cy="4486275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AADCFA-6550-D51E-B43C-C1CB12B99603}"/>
              </a:ext>
            </a:extLst>
          </p:cNvPr>
          <p:cNvSpPr txBox="1"/>
          <p:nvPr/>
        </p:nvSpPr>
        <p:spPr>
          <a:xfrm>
            <a:off x="5480966" y="1513265"/>
            <a:ext cx="1230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后端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7FC5AA6-0752-C690-D7D7-1842A172619A}"/>
              </a:ext>
            </a:extLst>
          </p:cNvPr>
          <p:cNvSpPr txBox="1"/>
          <p:nvPr/>
        </p:nvSpPr>
        <p:spPr>
          <a:xfrm>
            <a:off x="8656668" y="1513265"/>
            <a:ext cx="2083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中间件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81CCBD4-94B2-D6AF-DED1-15F4C76DA239}"/>
              </a:ext>
            </a:extLst>
          </p:cNvPr>
          <p:cNvSpPr/>
          <p:nvPr/>
        </p:nvSpPr>
        <p:spPr>
          <a:xfrm>
            <a:off x="4910289" y="2369209"/>
            <a:ext cx="2371421" cy="583660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Spring Boot</a:t>
            </a:r>
            <a:endParaRPr lang="zh-CN" altLang="en-US" sz="1600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646DDAC-17DB-384A-45AF-A39D76CEBFAA}"/>
              </a:ext>
            </a:extLst>
          </p:cNvPr>
          <p:cNvSpPr/>
          <p:nvPr/>
        </p:nvSpPr>
        <p:spPr>
          <a:xfrm>
            <a:off x="4910289" y="4412223"/>
            <a:ext cx="2371421" cy="583660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/>
              <a:t>MyBatis</a:t>
            </a:r>
            <a:endParaRPr lang="zh-CN" altLang="en-US" sz="1600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46375E4-65D1-1C96-52E8-E301568F7E51}"/>
              </a:ext>
            </a:extLst>
          </p:cNvPr>
          <p:cNvSpPr/>
          <p:nvPr/>
        </p:nvSpPr>
        <p:spPr>
          <a:xfrm>
            <a:off x="4910289" y="3390716"/>
            <a:ext cx="2371421" cy="583660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Spring Security</a:t>
            </a:r>
            <a:endParaRPr lang="zh-CN" altLang="en-US" sz="1600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036B0BA-0644-EFF1-7C21-9719BD91EC41}"/>
              </a:ext>
            </a:extLst>
          </p:cNvPr>
          <p:cNvSpPr/>
          <p:nvPr/>
        </p:nvSpPr>
        <p:spPr>
          <a:xfrm>
            <a:off x="8299998" y="2360230"/>
            <a:ext cx="2371420" cy="58366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Redis</a:t>
            </a:r>
            <a:endParaRPr lang="zh-CN" altLang="en-US" sz="2400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BCB492F-9914-5133-90B1-EAB8E9215E96}"/>
              </a:ext>
            </a:extLst>
          </p:cNvPr>
          <p:cNvSpPr/>
          <p:nvPr/>
        </p:nvSpPr>
        <p:spPr>
          <a:xfrm>
            <a:off x="8299998" y="3386974"/>
            <a:ext cx="2371419" cy="58366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JWT</a:t>
            </a:r>
            <a:endParaRPr lang="zh-CN" altLang="en-US" sz="2400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FAD9B2A-0615-3301-1BBD-2831AF93B3B0}"/>
              </a:ext>
            </a:extLst>
          </p:cNvPr>
          <p:cNvSpPr/>
          <p:nvPr/>
        </p:nvSpPr>
        <p:spPr>
          <a:xfrm>
            <a:off x="1634810" y="4412223"/>
            <a:ext cx="2142951" cy="583660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/>
              <a:t>mavon</a:t>
            </a:r>
            <a:r>
              <a:rPr lang="en-US" altLang="zh-CN" sz="2400" dirty="0"/>
              <a:t>-editor</a:t>
            </a:r>
            <a:endParaRPr lang="zh-CN" altLang="en-US" sz="1600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704D7A6-2FFE-1347-FC4C-4BD244180C7C}"/>
              </a:ext>
            </a:extLst>
          </p:cNvPr>
          <p:cNvSpPr/>
          <p:nvPr/>
        </p:nvSpPr>
        <p:spPr>
          <a:xfrm>
            <a:off x="8299997" y="4406575"/>
            <a:ext cx="2371420" cy="58366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Tomcat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45849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E2DEBDD-0301-CF55-BC75-A669FDD6ED07}"/>
              </a:ext>
            </a:extLst>
          </p:cNvPr>
          <p:cNvSpPr/>
          <p:nvPr/>
        </p:nvSpPr>
        <p:spPr>
          <a:xfrm>
            <a:off x="-1808953" y="931603"/>
            <a:ext cx="7138036" cy="499478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7B103E-7E26-5EAB-AF71-71566C51E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70610" y="2565560"/>
            <a:ext cx="2770610" cy="1325563"/>
          </a:xfrm>
        </p:spPr>
        <p:txBody>
          <a:bodyPr>
            <a:normAutofit/>
          </a:bodyPr>
          <a:lstStyle/>
          <a:p>
            <a:r>
              <a:rPr lang="zh-CN" altLang="en-US" sz="6600" b="1" dirty="0">
                <a:solidFill>
                  <a:srgbClr val="FFFFFF"/>
                </a:solidFill>
              </a:rPr>
              <a:t>目 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79C16C-F4C8-C531-C980-91948E3E5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470" y="2591869"/>
            <a:ext cx="2957432" cy="129925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4000" dirty="0">
                <a:solidFill>
                  <a:schemeClr val="bg1"/>
                </a:solidFill>
              </a:rPr>
              <a:t>功能展示</a:t>
            </a:r>
            <a:endParaRPr lang="en-US" altLang="zh-CN" sz="40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1F5ECB-4206-A46E-3BA2-47C755C60DCA}"/>
              </a:ext>
            </a:extLst>
          </p:cNvPr>
          <p:cNvSpPr txBox="1"/>
          <p:nvPr/>
        </p:nvSpPr>
        <p:spPr>
          <a:xfrm>
            <a:off x="2584098" y="2379784"/>
            <a:ext cx="91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u="sng" dirty="0">
                <a:solidFill>
                  <a:schemeClr val="bg1"/>
                </a:solidFill>
              </a:rPr>
              <a:t>2</a:t>
            </a:r>
            <a:endParaRPr lang="zh-CN" altLang="en-US" sz="6600" u="sng" dirty="0">
              <a:solidFill>
                <a:schemeClr val="bg1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A8B403A-B2EE-95D7-6BAC-F50F0C5FEB92}"/>
              </a:ext>
            </a:extLst>
          </p:cNvPr>
          <p:cNvSpPr/>
          <p:nvPr/>
        </p:nvSpPr>
        <p:spPr>
          <a:xfrm>
            <a:off x="1808951" y="-488264"/>
            <a:ext cx="1929672" cy="463851"/>
          </a:xfrm>
          <a:prstGeom prst="roundRect">
            <a:avLst/>
          </a:prstGeom>
          <a:gradFill>
            <a:gsLst>
              <a:gs pos="2000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发布文章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8ECA38A-6EDC-3483-B1D1-2D38810F86FD}"/>
              </a:ext>
            </a:extLst>
          </p:cNvPr>
          <p:cNvSpPr/>
          <p:nvPr/>
        </p:nvSpPr>
        <p:spPr>
          <a:xfrm>
            <a:off x="4804302" y="-548345"/>
            <a:ext cx="1677521" cy="523932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草稿箱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42D8A36-2D39-5294-FC1C-6ECE722C726A}"/>
              </a:ext>
            </a:extLst>
          </p:cNvPr>
          <p:cNvSpPr/>
          <p:nvPr/>
        </p:nvSpPr>
        <p:spPr>
          <a:xfrm>
            <a:off x="7943221" y="-488264"/>
            <a:ext cx="3191625" cy="426628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阅读文章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0DB8AD6A-33D2-E273-918A-4F658BE0C7D3}"/>
              </a:ext>
            </a:extLst>
          </p:cNvPr>
          <p:cNvSpPr/>
          <p:nvPr/>
        </p:nvSpPr>
        <p:spPr>
          <a:xfrm>
            <a:off x="-3091812" y="4199518"/>
            <a:ext cx="2841218" cy="1325562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创作中心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A60D6305-0416-5C92-433D-B49E2FE6013B}"/>
              </a:ext>
            </a:extLst>
          </p:cNvPr>
          <p:cNvSpPr/>
          <p:nvPr/>
        </p:nvSpPr>
        <p:spPr>
          <a:xfrm>
            <a:off x="5329083" y="7203955"/>
            <a:ext cx="2841218" cy="1325562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管理系统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2133D653-B616-B509-8E13-11B9B910B973}"/>
              </a:ext>
            </a:extLst>
          </p:cNvPr>
          <p:cNvSpPr/>
          <p:nvPr/>
        </p:nvSpPr>
        <p:spPr>
          <a:xfrm>
            <a:off x="12283727" y="1717003"/>
            <a:ext cx="2841218" cy="1325562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用户资料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19232E6B-D53F-9ABF-94D4-674DE4238DCD}"/>
              </a:ext>
            </a:extLst>
          </p:cNvPr>
          <p:cNvSpPr/>
          <p:nvPr/>
        </p:nvSpPr>
        <p:spPr>
          <a:xfrm>
            <a:off x="12283727" y="4106920"/>
            <a:ext cx="2841218" cy="1325562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登录注册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AE80C4A-025B-9AC9-047D-59C691016893}"/>
              </a:ext>
            </a:extLst>
          </p:cNvPr>
          <p:cNvSpPr/>
          <p:nvPr/>
        </p:nvSpPr>
        <p:spPr>
          <a:xfrm>
            <a:off x="13052754" y="269165"/>
            <a:ext cx="755843" cy="1831321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764A83A-708F-23A1-03E7-2E42DE488D82}"/>
              </a:ext>
            </a:extLst>
          </p:cNvPr>
          <p:cNvSpPr/>
          <p:nvPr/>
        </p:nvSpPr>
        <p:spPr>
          <a:xfrm>
            <a:off x="13704336" y="3649791"/>
            <a:ext cx="690066" cy="2239820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B6E39BC8-9093-9DAE-63A0-9B5466B8F998}"/>
              </a:ext>
            </a:extLst>
          </p:cNvPr>
          <p:cNvSpPr/>
          <p:nvPr/>
        </p:nvSpPr>
        <p:spPr>
          <a:xfrm>
            <a:off x="-2976065" y="522044"/>
            <a:ext cx="2841218" cy="1325562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点赞评论收藏</a:t>
            </a:r>
            <a:endParaRPr lang="en-US" altLang="zh-CN" sz="2400" dirty="0"/>
          </a:p>
          <a:p>
            <a:pPr algn="ctr"/>
            <a:r>
              <a:rPr lang="zh-CN" altLang="en-US" sz="2400" dirty="0"/>
              <a:t>分享举报</a:t>
            </a:r>
          </a:p>
        </p:txBody>
      </p:sp>
    </p:spTree>
    <p:extLst>
      <p:ext uri="{BB962C8B-B14F-4D97-AF65-F5344CB8AC3E}">
        <p14:creationId xmlns:p14="http://schemas.microsoft.com/office/powerpoint/2010/main" val="3204058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5743E-8E8E-7447-6227-E7A3BB3AF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66" y="-17297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功能展示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9AFFE83-6F00-6394-A009-09F92AE027FF}"/>
              </a:ext>
            </a:extLst>
          </p:cNvPr>
          <p:cNvSpPr/>
          <p:nvPr/>
        </p:nvSpPr>
        <p:spPr>
          <a:xfrm>
            <a:off x="1549636" y="1066506"/>
            <a:ext cx="2841218" cy="1325562"/>
          </a:xfrm>
          <a:prstGeom prst="roundRect">
            <a:avLst/>
          </a:prstGeom>
          <a:gradFill>
            <a:gsLst>
              <a:gs pos="2000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发布文章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80E04AD2-799D-5C4C-76D7-CB697040ECC0}"/>
              </a:ext>
            </a:extLst>
          </p:cNvPr>
          <p:cNvSpPr/>
          <p:nvPr/>
        </p:nvSpPr>
        <p:spPr>
          <a:xfrm>
            <a:off x="8197864" y="1066506"/>
            <a:ext cx="2841218" cy="1325562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阅读文章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F95946A0-8C2C-1F5B-5699-D3C8A6EF35D5}"/>
              </a:ext>
            </a:extLst>
          </p:cNvPr>
          <p:cNvSpPr/>
          <p:nvPr/>
        </p:nvSpPr>
        <p:spPr>
          <a:xfrm>
            <a:off x="1549636" y="2688398"/>
            <a:ext cx="2841218" cy="1325562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点赞评论收藏</a:t>
            </a:r>
            <a:endParaRPr lang="en-US" altLang="zh-CN" sz="2400" dirty="0"/>
          </a:p>
          <a:p>
            <a:pPr algn="ctr"/>
            <a:r>
              <a:rPr lang="zh-CN" altLang="en-US" sz="2400" dirty="0"/>
              <a:t>分享举报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422C57D2-F856-A736-6D35-BAF7C1287230}"/>
              </a:ext>
            </a:extLst>
          </p:cNvPr>
          <p:cNvSpPr/>
          <p:nvPr/>
        </p:nvSpPr>
        <p:spPr>
          <a:xfrm>
            <a:off x="1549636" y="4388962"/>
            <a:ext cx="2841218" cy="1325562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创作中心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0DC6BA04-A0EC-0B95-7CA9-BF57618C2927}"/>
              </a:ext>
            </a:extLst>
          </p:cNvPr>
          <p:cNvSpPr/>
          <p:nvPr/>
        </p:nvSpPr>
        <p:spPr>
          <a:xfrm>
            <a:off x="4873750" y="4349626"/>
            <a:ext cx="2841218" cy="1325562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管理系统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928889B5-5F8C-3E3F-C73C-DE83851EF3F5}"/>
              </a:ext>
            </a:extLst>
          </p:cNvPr>
          <p:cNvSpPr/>
          <p:nvPr/>
        </p:nvSpPr>
        <p:spPr>
          <a:xfrm>
            <a:off x="4873750" y="1027170"/>
            <a:ext cx="2841218" cy="1325562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草稿箱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ACEB0A47-E45C-1034-D07A-19F658F6B759}"/>
              </a:ext>
            </a:extLst>
          </p:cNvPr>
          <p:cNvSpPr/>
          <p:nvPr/>
        </p:nvSpPr>
        <p:spPr>
          <a:xfrm>
            <a:off x="8197864" y="4388962"/>
            <a:ext cx="2841218" cy="1325562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登录注册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70F59340-2E1A-E9AF-3C3E-F4B52C94BE7E}"/>
              </a:ext>
            </a:extLst>
          </p:cNvPr>
          <p:cNvSpPr/>
          <p:nvPr/>
        </p:nvSpPr>
        <p:spPr>
          <a:xfrm>
            <a:off x="8197864" y="2688398"/>
            <a:ext cx="2841218" cy="1325562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用户资料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E5EBD364-F8DF-E7C8-C0E7-F645342A0702}"/>
              </a:ext>
            </a:extLst>
          </p:cNvPr>
          <p:cNvSpPr/>
          <p:nvPr/>
        </p:nvSpPr>
        <p:spPr>
          <a:xfrm>
            <a:off x="4873750" y="2688398"/>
            <a:ext cx="2841218" cy="132556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2DF8E09-25D1-64F4-72FF-A9781319A4A8}"/>
              </a:ext>
            </a:extLst>
          </p:cNvPr>
          <p:cNvSpPr txBox="1"/>
          <p:nvPr/>
        </p:nvSpPr>
        <p:spPr>
          <a:xfrm>
            <a:off x="5596713" y="3120346"/>
            <a:ext cx="1948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关注作者</a:t>
            </a:r>
          </a:p>
        </p:txBody>
      </p:sp>
    </p:spTree>
    <p:extLst>
      <p:ext uri="{BB962C8B-B14F-4D97-AF65-F5344CB8AC3E}">
        <p14:creationId xmlns:p14="http://schemas.microsoft.com/office/powerpoint/2010/main" val="2988228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E2DEBDD-0301-CF55-BC75-A669FDD6ED07}"/>
              </a:ext>
            </a:extLst>
          </p:cNvPr>
          <p:cNvSpPr/>
          <p:nvPr/>
        </p:nvSpPr>
        <p:spPr>
          <a:xfrm>
            <a:off x="-1808953" y="931603"/>
            <a:ext cx="7138036" cy="499478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7B103E-7E26-5EAB-AF71-71566C51E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70610" y="2565560"/>
            <a:ext cx="2770610" cy="1325563"/>
          </a:xfrm>
        </p:spPr>
        <p:txBody>
          <a:bodyPr>
            <a:normAutofit/>
          </a:bodyPr>
          <a:lstStyle/>
          <a:p>
            <a:r>
              <a:rPr lang="zh-CN" altLang="en-US" sz="6600" b="1" dirty="0">
                <a:solidFill>
                  <a:srgbClr val="FFFFFF"/>
                </a:solidFill>
              </a:rPr>
              <a:t>目 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79C16C-F4C8-C531-C980-91948E3E5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470" y="2591869"/>
            <a:ext cx="2957432" cy="129925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4000" dirty="0">
                <a:solidFill>
                  <a:schemeClr val="bg1"/>
                </a:solidFill>
              </a:rPr>
              <a:t>设计理念</a:t>
            </a:r>
            <a:endParaRPr lang="en-US" altLang="zh-CN" sz="40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1F5ECB-4206-A46E-3BA2-47C755C60DCA}"/>
              </a:ext>
            </a:extLst>
          </p:cNvPr>
          <p:cNvSpPr txBox="1"/>
          <p:nvPr/>
        </p:nvSpPr>
        <p:spPr>
          <a:xfrm>
            <a:off x="2584098" y="2379784"/>
            <a:ext cx="91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u="sng" dirty="0">
                <a:solidFill>
                  <a:schemeClr val="bg1"/>
                </a:solidFill>
              </a:rPr>
              <a:t>3</a:t>
            </a:r>
            <a:endParaRPr lang="zh-CN" altLang="en-US" sz="6600" u="sng" dirty="0">
              <a:solidFill>
                <a:schemeClr val="bg1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A8B403A-B2EE-95D7-6BAC-F50F0C5FEB92}"/>
              </a:ext>
            </a:extLst>
          </p:cNvPr>
          <p:cNvSpPr/>
          <p:nvPr/>
        </p:nvSpPr>
        <p:spPr>
          <a:xfrm>
            <a:off x="1808951" y="-488264"/>
            <a:ext cx="1929672" cy="463851"/>
          </a:xfrm>
          <a:prstGeom prst="roundRect">
            <a:avLst/>
          </a:prstGeom>
          <a:gradFill>
            <a:gsLst>
              <a:gs pos="2000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发布文章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8ECA38A-6EDC-3483-B1D1-2D38810F86FD}"/>
              </a:ext>
            </a:extLst>
          </p:cNvPr>
          <p:cNvSpPr/>
          <p:nvPr/>
        </p:nvSpPr>
        <p:spPr>
          <a:xfrm>
            <a:off x="4804302" y="-548345"/>
            <a:ext cx="1677521" cy="523932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草稿箱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42D8A36-2D39-5294-FC1C-6ECE722C726A}"/>
              </a:ext>
            </a:extLst>
          </p:cNvPr>
          <p:cNvSpPr/>
          <p:nvPr/>
        </p:nvSpPr>
        <p:spPr>
          <a:xfrm>
            <a:off x="7943221" y="-488264"/>
            <a:ext cx="3191625" cy="426628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阅读文章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0DB8AD6A-33D2-E273-918A-4F658BE0C7D3}"/>
              </a:ext>
            </a:extLst>
          </p:cNvPr>
          <p:cNvSpPr/>
          <p:nvPr/>
        </p:nvSpPr>
        <p:spPr>
          <a:xfrm>
            <a:off x="-3091813" y="4791919"/>
            <a:ext cx="2293160" cy="1134471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创作中心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A60D6305-0416-5C92-433D-B49E2FE6013B}"/>
              </a:ext>
            </a:extLst>
          </p:cNvPr>
          <p:cNvSpPr/>
          <p:nvPr/>
        </p:nvSpPr>
        <p:spPr>
          <a:xfrm>
            <a:off x="5061214" y="7113900"/>
            <a:ext cx="2841218" cy="1325562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管理系统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2133D653-B616-B509-8E13-11B9B910B973}"/>
              </a:ext>
            </a:extLst>
          </p:cNvPr>
          <p:cNvSpPr/>
          <p:nvPr/>
        </p:nvSpPr>
        <p:spPr>
          <a:xfrm>
            <a:off x="12283727" y="1717003"/>
            <a:ext cx="2841218" cy="1325562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用户资料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19232E6B-D53F-9ABF-94D4-674DE4238DCD}"/>
              </a:ext>
            </a:extLst>
          </p:cNvPr>
          <p:cNvSpPr/>
          <p:nvPr/>
        </p:nvSpPr>
        <p:spPr>
          <a:xfrm>
            <a:off x="12283727" y="4106920"/>
            <a:ext cx="2841218" cy="1325562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登录注册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AE80C4A-025B-9AC9-047D-59C691016893}"/>
              </a:ext>
            </a:extLst>
          </p:cNvPr>
          <p:cNvSpPr/>
          <p:nvPr/>
        </p:nvSpPr>
        <p:spPr>
          <a:xfrm>
            <a:off x="13052754" y="269165"/>
            <a:ext cx="755843" cy="1831321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764A83A-708F-23A1-03E7-2E42DE488D82}"/>
              </a:ext>
            </a:extLst>
          </p:cNvPr>
          <p:cNvSpPr/>
          <p:nvPr/>
        </p:nvSpPr>
        <p:spPr>
          <a:xfrm>
            <a:off x="13704336" y="3649791"/>
            <a:ext cx="690066" cy="2239820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86C2AEC-C3E8-B083-34B1-7ED1A60106C9}"/>
              </a:ext>
            </a:extLst>
          </p:cNvPr>
          <p:cNvSpPr/>
          <p:nvPr/>
        </p:nvSpPr>
        <p:spPr>
          <a:xfrm>
            <a:off x="-2841218" y="761990"/>
            <a:ext cx="2841218" cy="1325562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点赞评论收藏</a:t>
            </a:r>
            <a:endParaRPr lang="en-US" altLang="zh-CN" sz="2400" dirty="0"/>
          </a:p>
          <a:p>
            <a:pPr algn="ctr"/>
            <a:r>
              <a:rPr lang="zh-CN" altLang="en-US" sz="2400" dirty="0"/>
              <a:t>分享举报</a:t>
            </a:r>
          </a:p>
        </p:txBody>
      </p:sp>
    </p:spTree>
    <p:extLst>
      <p:ext uri="{BB962C8B-B14F-4D97-AF65-F5344CB8AC3E}">
        <p14:creationId xmlns:p14="http://schemas.microsoft.com/office/powerpoint/2010/main" val="3972154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5743E-8E8E-7447-6227-E7A3BB3AF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66" y="-17297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设计理念</a:t>
            </a:r>
          </a:p>
        </p:txBody>
      </p:sp>
      <p:graphicFrame>
        <p:nvGraphicFramePr>
          <p:cNvPr id="13" name="图示 12">
            <a:extLst>
              <a:ext uri="{FF2B5EF4-FFF2-40B4-BE49-F238E27FC236}">
                <a16:creationId xmlns:a16="http://schemas.microsoft.com/office/drawing/2014/main" id="{2BA13C79-5C8E-3724-A08B-548BD16939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4483721"/>
              </p:ext>
            </p:extLst>
          </p:nvPr>
        </p:nvGraphicFramePr>
        <p:xfrm>
          <a:off x="2569579" y="1179673"/>
          <a:ext cx="7052841" cy="44986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E246D93-08C9-BABB-8C5A-6A1675C5A85E}"/>
              </a:ext>
            </a:extLst>
          </p:cNvPr>
          <p:cNvSpPr/>
          <p:nvPr/>
        </p:nvSpPr>
        <p:spPr>
          <a:xfrm>
            <a:off x="922200" y="3796863"/>
            <a:ext cx="3485939" cy="17936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一个类只对应一个实体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一个控制器只负责一种业务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8658CE5E-BF82-C282-0552-F2EA67E015B9}"/>
              </a:ext>
            </a:extLst>
          </p:cNvPr>
          <p:cNvSpPr/>
          <p:nvPr/>
        </p:nvSpPr>
        <p:spPr>
          <a:xfrm>
            <a:off x="8554335" y="1168425"/>
            <a:ext cx="3252516" cy="17936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尽量少的依赖关系</a:t>
            </a:r>
            <a:endParaRPr lang="en-US" altLang="zh-CN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代码逻辑分层处理</a:t>
            </a:r>
            <a:endParaRPr lang="en-US" altLang="zh-CN" b="0" i="0" dirty="0">
              <a:solidFill>
                <a:schemeClr val="bg1"/>
              </a:solidFill>
              <a:effectLst/>
              <a:latin typeface="-apple-system"/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C50FD94B-EC4B-9DDC-DD13-654BE8DDA50C}"/>
              </a:ext>
            </a:extLst>
          </p:cNvPr>
          <p:cNvSpPr/>
          <p:nvPr/>
        </p:nvSpPr>
        <p:spPr>
          <a:xfrm>
            <a:off x="922200" y="1168425"/>
            <a:ext cx="3252516" cy="17936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需求分析、方案设计</a:t>
            </a:r>
            <a:endParaRPr lang="en-US" altLang="zh-CN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技术实现、</a:t>
            </a:r>
            <a:r>
              <a:rPr lang="zh-CN" altLang="en-US" dirty="0">
                <a:solidFill>
                  <a:schemeClr val="bg1"/>
                </a:solidFill>
                <a:latin typeface="-apple-system"/>
              </a:rPr>
              <a:t>软件编码</a:t>
            </a:r>
            <a:endParaRPr lang="en-US" altLang="zh-CN" dirty="0">
              <a:solidFill>
                <a:schemeClr val="bg1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考虑功能性需求外，考虑性能、扩展性、安全性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85EB3684-9084-F804-857B-09D5AD6C1AFB}"/>
              </a:ext>
            </a:extLst>
          </p:cNvPr>
          <p:cNvSpPr/>
          <p:nvPr/>
        </p:nvSpPr>
        <p:spPr>
          <a:xfrm>
            <a:off x="8554335" y="3796863"/>
            <a:ext cx="3252516" cy="17936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提高可维护性</a:t>
            </a:r>
            <a:endParaRPr lang="en-US" altLang="zh-CN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-apple-system"/>
              </a:rPr>
              <a:t>前端性能优化</a:t>
            </a:r>
            <a:endParaRPr lang="en-US" altLang="zh-CN" dirty="0">
              <a:solidFill>
                <a:schemeClr val="bg1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-apple-system"/>
              </a:rPr>
              <a:t>减少冗余代码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1C7121BF-6789-3E4B-AA35-E7BB00808633}"/>
              </a:ext>
            </a:extLst>
          </p:cNvPr>
          <p:cNvSpPr/>
          <p:nvPr/>
        </p:nvSpPr>
        <p:spPr>
          <a:xfrm>
            <a:off x="-2819293" y="896822"/>
            <a:ext cx="2610307" cy="335166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17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5743E-8E8E-7447-6227-E7A3BB3AF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66" y="-17297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hlinkClick r:id="rId2" action="ppaction://hlinksldjump"/>
              </a:rPr>
              <a:t>设计理念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1C7121BF-6789-3E4B-AA35-E7BB00808633}"/>
              </a:ext>
            </a:extLst>
          </p:cNvPr>
          <p:cNvSpPr/>
          <p:nvPr/>
        </p:nvSpPr>
        <p:spPr>
          <a:xfrm>
            <a:off x="-2819293" y="896822"/>
            <a:ext cx="2610307" cy="335166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20000"/>
                </a:schemeClr>
              </a:gs>
              <a:gs pos="100000">
                <a:schemeClr val="accent3">
                  <a:lumMod val="100000"/>
                  <a:alpha val="2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47658C-BC83-08A5-B27B-C8A7B92EE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306" y="0"/>
            <a:ext cx="4987636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48DC22-272E-3F33-4DA0-6F87405D8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835" y="973778"/>
            <a:ext cx="7172141" cy="53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79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</TotalTime>
  <Words>451</Words>
  <Application>Microsoft Office PowerPoint</Application>
  <PresentationFormat>宽屏</PresentationFormat>
  <Paragraphs>176</Paragraphs>
  <Slides>16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-apple-system</vt:lpstr>
      <vt:lpstr>等线</vt:lpstr>
      <vt:lpstr>等线 Light</vt:lpstr>
      <vt:lpstr>Arial</vt:lpstr>
      <vt:lpstr>Office 主题​​</vt:lpstr>
      <vt:lpstr>UPSee论坛</vt:lpstr>
      <vt:lpstr>目 录</vt:lpstr>
      <vt:lpstr>目 录</vt:lpstr>
      <vt:lpstr>技术选型</vt:lpstr>
      <vt:lpstr>目 录</vt:lpstr>
      <vt:lpstr>功能展示</vt:lpstr>
      <vt:lpstr>目 录</vt:lpstr>
      <vt:lpstr>设计理念</vt:lpstr>
      <vt:lpstr>设计理念</vt:lpstr>
      <vt:lpstr>PowerPoint 演示文稿</vt:lpstr>
      <vt:lpstr>亮点分析</vt:lpstr>
      <vt:lpstr>PowerPoint 演示文稿</vt:lpstr>
      <vt:lpstr>成员分工</vt:lpstr>
      <vt:lpstr>PowerPoint 演示文稿</vt:lpstr>
      <vt:lpstr>总结致谢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小学期答辩</dc:title>
  <dc:creator>顾建阳</dc:creator>
  <cp:lastModifiedBy>顾建阳</cp:lastModifiedBy>
  <cp:revision>23</cp:revision>
  <dcterms:created xsi:type="dcterms:W3CDTF">2022-07-28T05:15:10Z</dcterms:created>
  <dcterms:modified xsi:type="dcterms:W3CDTF">2022-07-28T12:28:33Z</dcterms:modified>
</cp:coreProperties>
</file>